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63"/>
  </p:notesMasterIdLst>
  <p:sldIdLst>
    <p:sldId id="256" r:id="rId2"/>
    <p:sldId id="258" r:id="rId3"/>
    <p:sldId id="257" r:id="rId4"/>
    <p:sldId id="259" r:id="rId5"/>
    <p:sldId id="260" r:id="rId6"/>
    <p:sldId id="263" r:id="rId7"/>
    <p:sldId id="264" r:id="rId8"/>
    <p:sldId id="271" r:id="rId9"/>
    <p:sldId id="272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4" r:id="rId18"/>
    <p:sldId id="275" r:id="rId19"/>
    <p:sldId id="261" r:id="rId20"/>
    <p:sldId id="296" r:id="rId21"/>
    <p:sldId id="297" r:id="rId22"/>
    <p:sldId id="298" r:id="rId23"/>
    <p:sldId id="262" r:id="rId24"/>
    <p:sldId id="276" r:id="rId25"/>
    <p:sldId id="301" r:id="rId26"/>
    <p:sldId id="284" r:id="rId27"/>
    <p:sldId id="313" r:id="rId28"/>
    <p:sldId id="285" r:id="rId29"/>
    <p:sldId id="314" r:id="rId30"/>
    <p:sldId id="315" r:id="rId31"/>
    <p:sldId id="317" r:id="rId32"/>
    <p:sldId id="306" r:id="rId33"/>
    <p:sldId id="277" r:id="rId34"/>
    <p:sldId id="278" r:id="rId35"/>
    <p:sldId id="279" r:id="rId36"/>
    <p:sldId id="280" r:id="rId37"/>
    <p:sldId id="281" r:id="rId38"/>
    <p:sldId id="282" r:id="rId39"/>
    <p:sldId id="307" r:id="rId40"/>
    <p:sldId id="295" r:id="rId41"/>
    <p:sldId id="299" r:id="rId42"/>
    <p:sldId id="302" r:id="rId43"/>
    <p:sldId id="303" r:id="rId44"/>
    <p:sldId id="305" r:id="rId45"/>
    <p:sldId id="304" r:id="rId46"/>
    <p:sldId id="286" r:id="rId47"/>
    <p:sldId id="320" r:id="rId48"/>
    <p:sldId id="319" r:id="rId49"/>
    <p:sldId id="308" r:id="rId50"/>
    <p:sldId id="321" r:id="rId51"/>
    <p:sldId id="322" r:id="rId52"/>
    <p:sldId id="300" r:id="rId53"/>
    <p:sldId id="310" r:id="rId54"/>
    <p:sldId id="311" r:id="rId55"/>
    <p:sldId id="287" r:id="rId56"/>
    <p:sldId id="294" r:id="rId57"/>
    <p:sldId id="288" r:id="rId58"/>
    <p:sldId id="309" r:id="rId59"/>
    <p:sldId id="312" r:id="rId60"/>
    <p:sldId id="316" r:id="rId61"/>
    <p:sldId id="318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D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/>
    <p:restoredTop sz="58359"/>
  </p:normalViewPr>
  <p:slideViewPr>
    <p:cSldViewPr snapToGrid="0" snapToObjects="1">
      <p:cViewPr>
        <p:scale>
          <a:sx n="90" d="100"/>
          <a:sy n="90" d="100"/>
        </p:scale>
        <p:origin x="1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1.jpeg"/><Relationship Id="rId3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7C9677-DDBD-6243-8734-0EA604C76790}" type="doc">
      <dgm:prSet loTypeId="urn:microsoft.com/office/officeart/2008/layout/BendingPictureCaption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53A2FC-F771-074C-AE4F-0D90DE4C0161}">
      <dgm:prSet phldrT="[Text]"/>
      <dgm:spPr/>
      <dgm:t>
        <a:bodyPr/>
        <a:lstStyle/>
        <a:p>
          <a:r>
            <a:rPr lang="en-US" dirty="0" smtClean="0"/>
            <a:t>Medical </a:t>
          </a:r>
          <a:endParaRPr lang="en-US" dirty="0"/>
        </a:p>
      </dgm:t>
    </dgm:pt>
    <dgm:pt modelId="{5DBEF658-93DC-B14D-B053-58AC6C4C6541}" type="parTrans" cxnId="{A2E55D00-4AF7-E94E-B943-FD3113D2F5F9}">
      <dgm:prSet/>
      <dgm:spPr/>
      <dgm:t>
        <a:bodyPr/>
        <a:lstStyle/>
        <a:p>
          <a:endParaRPr lang="en-US"/>
        </a:p>
      </dgm:t>
    </dgm:pt>
    <dgm:pt modelId="{776FBA3B-64E0-3F43-98FD-3E7646D79E90}" type="sibTrans" cxnId="{A2E55D00-4AF7-E94E-B943-FD3113D2F5F9}">
      <dgm:prSet/>
      <dgm:spPr/>
      <dgm:t>
        <a:bodyPr/>
        <a:lstStyle/>
        <a:p>
          <a:endParaRPr lang="en-US"/>
        </a:p>
      </dgm:t>
    </dgm:pt>
    <dgm:pt modelId="{AB3C06CA-48B5-F540-BC8C-3E17FC3CF2B2}">
      <dgm:prSet phldrT="[Text]"/>
      <dgm:spPr/>
      <dgm:t>
        <a:bodyPr/>
        <a:lstStyle/>
        <a:p>
          <a:r>
            <a:rPr lang="en-US" dirty="0" smtClean="0"/>
            <a:t>Surgical </a:t>
          </a:r>
          <a:endParaRPr lang="en-US" dirty="0"/>
        </a:p>
      </dgm:t>
    </dgm:pt>
    <dgm:pt modelId="{02F027BC-0209-8B4B-935C-EFCD86CA1B2A}" type="parTrans" cxnId="{E388983E-7DC9-E148-A092-2B443730EDCA}">
      <dgm:prSet/>
      <dgm:spPr/>
      <dgm:t>
        <a:bodyPr/>
        <a:lstStyle/>
        <a:p>
          <a:endParaRPr lang="en-US"/>
        </a:p>
      </dgm:t>
    </dgm:pt>
    <dgm:pt modelId="{3C894B45-5688-1349-BB13-72BBCBA65355}" type="sibTrans" cxnId="{E388983E-7DC9-E148-A092-2B443730EDCA}">
      <dgm:prSet/>
      <dgm:spPr/>
      <dgm:t>
        <a:bodyPr/>
        <a:lstStyle/>
        <a:p>
          <a:endParaRPr lang="en-US"/>
        </a:p>
      </dgm:t>
    </dgm:pt>
    <dgm:pt modelId="{7CF656E5-602C-7948-B748-36BDB3E5A747}" type="pres">
      <dgm:prSet presAssocID="{637C9677-DDBD-6243-8734-0EA604C76790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C7642DC6-EAF7-D04B-A3E1-26AA667BF20E}" type="pres">
      <dgm:prSet presAssocID="{EE53A2FC-F771-074C-AE4F-0D90DE4C0161}" presName="composite" presStyleCnt="0"/>
      <dgm:spPr/>
    </dgm:pt>
    <dgm:pt modelId="{13643449-42FE-F749-A0AF-DC2627793B50}" type="pres">
      <dgm:prSet presAssocID="{EE53A2FC-F771-074C-AE4F-0D90DE4C0161}" presName="Image" presStyleLbl="bgShp" presStyleIdx="0" presStyleCnt="2" custLinFactNeighborX="-61" custLinFactNeighborY="-63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53417DE-5019-A845-87A5-83CDE797B2C0}" type="pres">
      <dgm:prSet presAssocID="{EE53A2FC-F771-074C-AE4F-0D90DE4C0161}" presName="Parent" presStyleLbl="node0" presStyleIdx="0" presStyleCnt="2" custLinFactNeighborX="5307" custLinFactNeighborY="385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DE004-386A-8647-8FBC-D0CA0C874C17}" type="pres">
      <dgm:prSet presAssocID="{776FBA3B-64E0-3F43-98FD-3E7646D79E90}" presName="sibTrans" presStyleCnt="0"/>
      <dgm:spPr/>
    </dgm:pt>
    <dgm:pt modelId="{0EA8AB30-E34D-8244-BA96-8F4403C54A9D}" type="pres">
      <dgm:prSet presAssocID="{AB3C06CA-48B5-F540-BC8C-3E17FC3CF2B2}" presName="composite" presStyleCnt="0"/>
      <dgm:spPr/>
    </dgm:pt>
    <dgm:pt modelId="{AAEBB783-3A54-DC47-AFC2-923C0BF52A55}" type="pres">
      <dgm:prSet presAssocID="{AB3C06CA-48B5-F540-BC8C-3E17FC3CF2B2}" presName="Image" presStyleLbl="bgShp" presStyleIdx="1" presStyleCnt="2" custLinFactNeighborX="-347" custLinFactNeighborY="-704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607CE62-FE71-334A-B560-6DE57417BEE4}" type="pres">
      <dgm:prSet presAssocID="{AB3C06CA-48B5-F540-BC8C-3E17FC3CF2B2}" presName="Parent" presStyleLbl="node0" presStyleIdx="1" presStyleCnt="2" custLinFactNeighborX="71" custLinFactNeighborY="234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E55D00-4AF7-E94E-B943-FD3113D2F5F9}" srcId="{637C9677-DDBD-6243-8734-0EA604C76790}" destId="{EE53A2FC-F771-074C-AE4F-0D90DE4C0161}" srcOrd="0" destOrd="0" parTransId="{5DBEF658-93DC-B14D-B053-58AC6C4C6541}" sibTransId="{776FBA3B-64E0-3F43-98FD-3E7646D79E90}"/>
    <dgm:cxn modelId="{B878FAB4-4A78-FF4B-B8EA-ED517E38D7D7}" type="presOf" srcId="{637C9677-DDBD-6243-8734-0EA604C76790}" destId="{7CF656E5-602C-7948-B748-36BDB3E5A747}" srcOrd="0" destOrd="0" presId="urn:microsoft.com/office/officeart/2008/layout/BendingPictureCaption"/>
    <dgm:cxn modelId="{AF9DE5AC-C8EC-EF40-BE2D-08873F57EE0F}" type="presOf" srcId="{EE53A2FC-F771-074C-AE4F-0D90DE4C0161}" destId="{153417DE-5019-A845-87A5-83CDE797B2C0}" srcOrd="0" destOrd="0" presId="urn:microsoft.com/office/officeart/2008/layout/BendingPictureCaption"/>
    <dgm:cxn modelId="{D0E84093-7E17-BE4F-AD21-C58FC8033519}" type="presOf" srcId="{AB3C06CA-48B5-F540-BC8C-3E17FC3CF2B2}" destId="{A607CE62-FE71-334A-B560-6DE57417BEE4}" srcOrd="0" destOrd="0" presId="urn:microsoft.com/office/officeart/2008/layout/BendingPictureCaption"/>
    <dgm:cxn modelId="{E388983E-7DC9-E148-A092-2B443730EDCA}" srcId="{637C9677-DDBD-6243-8734-0EA604C76790}" destId="{AB3C06CA-48B5-F540-BC8C-3E17FC3CF2B2}" srcOrd="1" destOrd="0" parTransId="{02F027BC-0209-8B4B-935C-EFCD86CA1B2A}" sibTransId="{3C894B45-5688-1349-BB13-72BBCBA65355}"/>
    <dgm:cxn modelId="{3AB5F1D0-7F2B-244C-8DD0-F7C0BDBE36C5}" type="presParOf" srcId="{7CF656E5-602C-7948-B748-36BDB3E5A747}" destId="{C7642DC6-EAF7-D04B-A3E1-26AA667BF20E}" srcOrd="0" destOrd="0" presId="urn:microsoft.com/office/officeart/2008/layout/BendingPictureCaption"/>
    <dgm:cxn modelId="{9A5B5E7B-294D-4442-92F8-47E6B7B97A30}" type="presParOf" srcId="{C7642DC6-EAF7-D04B-A3E1-26AA667BF20E}" destId="{13643449-42FE-F749-A0AF-DC2627793B50}" srcOrd="0" destOrd="0" presId="urn:microsoft.com/office/officeart/2008/layout/BendingPictureCaption"/>
    <dgm:cxn modelId="{117C27B3-B3B2-EA41-81BE-DD769BC20754}" type="presParOf" srcId="{C7642DC6-EAF7-D04B-A3E1-26AA667BF20E}" destId="{153417DE-5019-A845-87A5-83CDE797B2C0}" srcOrd="1" destOrd="0" presId="urn:microsoft.com/office/officeart/2008/layout/BendingPictureCaption"/>
    <dgm:cxn modelId="{B54754F1-450D-5E42-8361-1462F68A41BE}" type="presParOf" srcId="{7CF656E5-602C-7948-B748-36BDB3E5A747}" destId="{8D6DE004-386A-8647-8FBC-D0CA0C874C17}" srcOrd="1" destOrd="0" presId="urn:microsoft.com/office/officeart/2008/layout/BendingPictureCaption"/>
    <dgm:cxn modelId="{05B9558E-A5A6-684D-B57F-66F3683FE193}" type="presParOf" srcId="{7CF656E5-602C-7948-B748-36BDB3E5A747}" destId="{0EA8AB30-E34D-8244-BA96-8F4403C54A9D}" srcOrd="2" destOrd="0" presId="urn:microsoft.com/office/officeart/2008/layout/BendingPictureCaption"/>
    <dgm:cxn modelId="{F4B1196B-DD61-4049-90B7-C5A502DEAADE}" type="presParOf" srcId="{0EA8AB30-E34D-8244-BA96-8F4403C54A9D}" destId="{AAEBB783-3A54-DC47-AFC2-923C0BF52A55}" srcOrd="0" destOrd="0" presId="urn:microsoft.com/office/officeart/2008/layout/BendingPictureCaption"/>
    <dgm:cxn modelId="{9E7FF431-D598-5247-AA09-8EA52217543E}" type="presParOf" srcId="{0EA8AB30-E34D-8244-BA96-8F4403C54A9D}" destId="{A607CE62-FE71-334A-B560-6DE57417BEE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40B7A0-0013-1241-97EE-5598AA9C506E}" type="doc">
      <dgm:prSet loTypeId="urn:microsoft.com/office/officeart/2005/8/layout/list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C3D9AD-E869-134B-BC84-FD55FD429FFE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2"/>
              </a:solidFill>
            </a:rPr>
            <a:t>Difficult airway</a:t>
          </a:r>
          <a:endParaRPr lang="en-US" sz="3200" dirty="0">
            <a:solidFill>
              <a:schemeClr val="tx2"/>
            </a:solidFill>
          </a:endParaRPr>
        </a:p>
      </dgm:t>
    </dgm:pt>
    <dgm:pt modelId="{90E6DAA2-CCB4-6D4C-9390-220810F8D3E0}" type="parTrans" cxnId="{A1BB88EE-7A0D-3242-B353-87602541F6CD}">
      <dgm:prSet/>
      <dgm:spPr/>
      <dgm:t>
        <a:bodyPr/>
        <a:lstStyle/>
        <a:p>
          <a:endParaRPr lang="en-US"/>
        </a:p>
      </dgm:t>
    </dgm:pt>
    <dgm:pt modelId="{2AABD688-3506-B842-8EFB-9AD6D1F7526A}" type="sibTrans" cxnId="{A1BB88EE-7A0D-3242-B353-87602541F6CD}">
      <dgm:prSet/>
      <dgm:spPr/>
      <dgm:t>
        <a:bodyPr/>
        <a:lstStyle/>
        <a:p>
          <a:endParaRPr lang="en-US"/>
        </a:p>
      </dgm:t>
    </dgm:pt>
    <dgm:pt modelId="{3D77432C-DF1C-A14A-BDF2-75E51391B0FE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Avoid aggravating the </a:t>
          </a:r>
          <a:r>
            <a:rPr lang="en-US" sz="2800" dirty="0" err="1" smtClean="0">
              <a:solidFill>
                <a:schemeClr val="tx1"/>
              </a:solidFill>
            </a:rPr>
            <a:t>subaortic</a:t>
          </a:r>
          <a:r>
            <a:rPr lang="en-US" sz="2800" dirty="0" smtClean="0">
              <a:solidFill>
                <a:schemeClr val="tx1"/>
              </a:solidFill>
            </a:rPr>
            <a:t> obstruction</a:t>
          </a:r>
          <a:endParaRPr lang="th-TH" sz="2800" dirty="0" smtClean="0">
            <a:solidFill>
              <a:schemeClr val="tx1"/>
            </a:solidFill>
          </a:endParaRPr>
        </a:p>
      </dgm:t>
    </dgm:pt>
    <dgm:pt modelId="{881FF4D1-04C3-1840-A573-F3220AA482DA}" type="parTrans" cxnId="{794D60EB-2FF6-9442-881B-5610661A0877}">
      <dgm:prSet/>
      <dgm:spPr/>
      <dgm:t>
        <a:bodyPr/>
        <a:lstStyle/>
        <a:p>
          <a:endParaRPr lang="en-US"/>
        </a:p>
      </dgm:t>
    </dgm:pt>
    <dgm:pt modelId="{604833B4-EF1F-9040-8449-0DA7DC729D9F}" type="sibTrans" cxnId="{794D60EB-2FF6-9442-881B-5610661A0877}">
      <dgm:prSet/>
      <dgm:spPr/>
      <dgm:t>
        <a:bodyPr/>
        <a:lstStyle/>
        <a:p>
          <a:endParaRPr lang="en-US"/>
        </a:p>
      </dgm:t>
    </dgm:pt>
    <dgm:pt modelId="{4E176A71-A5A7-484A-B153-8AEC42D4DBE6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2"/>
              </a:solidFill>
            </a:rPr>
            <a:t>Balance oxygen demand and supply</a:t>
          </a:r>
          <a:endParaRPr lang="en-US" sz="3200" dirty="0">
            <a:solidFill>
              <a:schemeClr val="tx2"/>
            </a:solidFill>
          </a:endParaRPr>
        </a:p>
      </dgm:t>
    </dgm:pt>
    <dgm:pt modelId="{6B3C3B3B-8DB2-EE46-870C-22DC77F9399A}" type="parTrans" cxnId="{B705843F-FD80-C848-89DF-412F24E82EAA}">
      <dgm:prSet/>
      <dgm:spPr/>
      <dgm:t>
        <a:bodyPr/>
        <a:lstStyle/>
        <a:p>
          <a:endParaRPr lang="en-US"/>
        </a:p>
      </dgm:t>
    </dgm:pt>
    <dgm:pt modelId="{E1782195-DF5F-C047-BAF3-98F967E5E8E0}" type="sibTrans" cxnId="{B705843F-FD80-C848-89DF-412F24E82EAA}">
      <dgm:prSet/>
      <dgm:spPr/>
      <dgm:t>
        <a:bodyPr/>
        <a:lstStyle/>
        <a:p>
          <a:endParaRPr lang="en-US"/>
        </a:p>
      </dgm:t>
    </dgm:pt>
    <dgm:pt modelId="{642B2621-D100-A94F-A009-07329E4B92B3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2"/>
              </a:solidFill>
            </a:rPr>
            <a:t>Consideration in pediatric anesthesia</a:t>
          </a:r>
          <a:endParaRPr lang="en-US" sz="3200" dirty="0">
            <a:solidFill>
              <a:schemeClr val="tx2"/>
            </a:solidFill>
          </a:endParaRPr>
        </a:p>
      </dgm:t>
    </dgm:pt>
    <dgm:pt modelId="{19A5E3CC-B55C-3449-AB3E-6048C8948585}" type="parTrans" cxnId="{AD697013-BE69-F34E-A507-435B50C3A476}">
      <dgm:prSet/>
      <dgm:spPr/>
      <dgm:t>
        <a:bodyPr/>
        <a:lstStyle/>
        <a:p>
          <a:endParaRPr lang="en-US"/>
        </a:p>
      </dgm:t>
    </dgm:pt>
    <dgm:pt modelId="{B9D7A7A7-6345-8243-A0EC-6399F4A150D1}" type="sibTrans" cxnId="{AD697013-BE69-F34E-A507-435B50C3A476}">
      <dgm:prSet/>
      <dgm:spPr/>
      <dgm:t>
        <a:bodyPr/>
        <a:lstStyle/>
        <a:p>
          <a:endParaRPr lang="en-US"/>
        </a:p>
      </dgm:t>
    </dgm:pt>
    <dgm:pt modelId="{D66D8857-5FFC-5C4F-A7A7-93F58AC01A2F}" type="pres">
      <dgm:prSet presAssocID="{4240B7A0-0013-1241-97EE-5598AA9C50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5A8389-FF46-8944-90C1-B74882ABFA9B}" type="pres">
      <dgm:prSet presAssocID="{74C3D9AD-E869-134B-BC84-FD55FD429FFE}" presName="parentLin" presStyleCnt="0"/>
      <dgm:spPr/>
    </dgm:pt>
    <dgm:pt modelId="{86FB68B8-A40F-3347-93CF-9A399479CE27}" type="pres">
      <dgm:prSet presAssocID="{74C3D9AD-E869-134B-BC84-FD55FD429FF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BBCE111-9F40-0E43-9796-6C677A70830B}" type="pres">
      <dgm:prSet presAssocID="{74C3D9AD-E869-134B-BC84-FD55FD429FF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6542A-FA3D-A943-A489-D97E6ECAF85C}" type="pres">
      <dgm:prSet presAssocID="{74C3D9AD-E869-134B-BC84-FD55FD429FFE}" presName="negativeSpace" presStyleCnt="0"/>
      <dgm:spPr/>
    </dgm:pt>
    <dgm:pt modelId="{9B874AFB-726C-8E42-9428-699806F606F7}" type="pres">
      <dgm:prSet presAssocID="{74C3D9AD-E869-134B-BC84-FD55FD429FFE}" presName="childText" presStyleLbl="conFgAcc1" presStyleIdx="0" presStyleCnt="4">
        <dgm:presLayoutVars>
          <dgm:bulletEnabled val="1"/>
        </dgm:presLayoutVars>
      </dgm:prSet>
      <dgm:spPr/>
    </dgm:pt>
    <dgm:pt modelId="{9590D2FF-9BF5-464F-85B0-0CEA71995490}" type="pres">
      <dgm:prSet presAssocID="{2AABD688-3506-B842-8EFB-9AD6D1F7526A}" presName="spaceBetweenRectangles" presStyleCnt="0"/>
      <dgm:spPr/>
    </dgm:pt>
    <dgm:pt modelId="{FE76371C-E5A3-DB41-8F04-9ADF6F27A80C}" type="pres">
      <dgm:prSet presAssocID="{3D77432C-DF1C-A14A-BDF2-75E51391B0FE}" presName="parentLin" presStyleCnt="0"/>
      <dgm:spPr/>
    </dgm:pt>
    <dgm:pt modelId="{2E93A295-87C1-5947-8CB0-AF538A357223}" type="pres">
      <dgm:prSet presAssocID="{3D77432C-DF1C-A14A-BDF2-75E51391B0F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C9956343-0626-DB43-AEF0-D7BD3C35B108}" type="pres">
      <dgm:prSet presAssocID="{3D77432C-DF1C-A14A-BDF2-75E51391B0F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99D52-459D-DF4D-AB61-A330B7F5BF3A}" type="pres">
      <dgm:prSet presAssocID="{3D77432C-DF1C-A14A-BDF2-75E51391B0FE}" presName="negativeSpace" presStyleCnt="0"/>
      <dgm:spPr/>
    </dgm:pt>
    <dgm:pt modelId="{E07224C7-7F3A-464C-B606-1B2C8ADB569C}" type="pres">
      <dgm:prSet presAssocID="{3D77432C-DF1C-A14A-BDF2-75E51391B0FE}" presName="childText" presStyleLbl="conFgAcc1" presStyleIdx="1" presStyleCnt="4">
        <dgm:presLayoutVars>
          <dgm:bulletEnabled val="1"/>
        </dgm:presLayoutVars>
      </dgm:prSet>
      <dgm:spPr/>
    </dgm:pt>
    <dgm:pt modelId="{F785C4C2-9250-5D48-90A3-8104E0153208}" type="pres">
      <dgm:prSet presAssocID="{604833B4-EF1F-9040-8449-0DA7DC729D9F}" presName="spaceBetweenRectangles" presStyleCnt="0"/>
      <dgm:spPr/>
    </dgm:pt>
    <dgm:pt modelId="{C8D31533-7F70-7E4F-B524-590CDCA15E14}" type="pres">
      <dgm:prSet presAssocID="{4E176A71-A5A7-484A-B153-8AEC42D4DBE6}" presName="parentLin" presStyleCnt="0"/>
      <dgm:spPr/>
    </dgm:pt>
    <dgm:pt modelId="{4A944C7D-2ABD-2742-9BD1-563EFBAB606E}" type="pres">
      <dgm:prSet presAssocID="{4E176A71-A5A7-484A-B153-8AEC42D4DBE6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640F916-D9B9-CA41-A568-45AFE799F079}" type="pres">
      <dgm:prSet presAssocID="{4E176A71-A5A7-484A-B153-8AEC42D4DBE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BDAAD2-50C3-A54D-853D-A96F9DEC6938}" type="pres">
      <dgm:prSet presAssocID="{4E176A71-A5A7-484A-B153-8AEC42D4DBE6}" presName="negativeSpace" presStyleCnt="0"/>
      <dgm:spPr/>
    </dgm:pt>
    <dgm:pt modelId="{23C91C7D-DED4-5149-88D6-33AFE63581D4}" type="pres">
      <dgm:prSet presAssocID="{4E176A71-A5A7-484A-B153-8AEC42D4DBE6}" presName="childText" presStyleLbl="conFgAcc1" presStyleIdx="2" presStyleCnt="4">
        <dgm:presLayoutVars>
          <dgm:bulletEnabled val="1"/>
        </dgm:presLayoutVars>
      </dgm:prSet>
      <dgm:spPr/>
    </dgm:pt>
    <dgm:pt modelId="{4EC11C86-B12B-3643-8B22-999D741BB8DE}" type="pres">
      <dgm:prSet presAssocID="{E1782195-DF5F-C047-BAF3-98F967E5E8E0}" presName="spaceBetweenRectangles" presStyleCnt="0"/>
      <dgm:spPr/>
    </dgm:pt>
    <dgm:pt modelId="{3A6D3D36-E9A1-C34E-8D01-FC1D40A6DE0B}" type="pres">
      <dgm:prSet presAssocID="{642B2621-D100-A94F-A009-07329E4B92B3}" presName="parentLin" presStyleCnt="0"/>
      <dgm:spPr/>
    </dgm:pt>
    <dgm:pt modelId="{23AE2598-089D-9F4C-A6BB-12ADF7AA822C}" type="pres">
      <dgm:prSet presAssocID="{642B2621-D100-A94F-A009-07329E4B92B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0FF10D8F-6FB3-B648-9164-CC5D51A2E049}" type="pres">
      <dgm:prSet presAssocID="{642B2621-D100-A94F-A009-07329E4B92B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91F33-EF91-7A4F-9403-8B02C976A8F5}" type="pres">
      <dgm:prSet presAssocID="{642B2621-D100-A94F-A009-07329E4B92B3}" presName="negativeSpace" presStyleCnt="0"/>
      <dgm:spPr/>
    </dgm:pt>
    <dgm:pt modelId="{C1E38A39-DD92-FD45-AE5F-DAB29EB5E3FE}" type="pres">
      <dgm:prSet presAssocID="{642B2621-D100-A94F-A009-07329E4B92B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24D4468-B6DB-7E4E-96B6-F0F74BB82809}" type="presOf" srcId="{642B2621-D100-A94F-A009-07329E4B92B3}" destId="{0FF10D8F-6FB3-B648-9164-CC5D51A2E049}" srcOrd="1" destOrd="0" presId="urn:microsoft.com/office/officeart/2005/8/layout/list1"/>
    <dgm:cxn modelId="{FF4B6FF5-FC14-024B-8EB8-1092C020AF21}" type="presOf" srcId="{4E176A71-A5A7-484A-B153-8AEC42D4DBE6}" destId="{4A944C7D-2ABD-2742-9BD1-563EFBAB606E}" srcOrd="0" destOrd="0" presId="urn:microsoft.com/office/officeart/2005/8/layout/list1"/>
    <dgm:cxn modelId="{7D6110E4-FB88-C943-BD0D-ADF3C0048B92}" type="presOf" srcId="{74C3D9AD-E869-134B-BC84-FD55FD429FFE}" destId="{86FB68B8-A40F-3347-93CF-9A399479CE27}" srcOrd="0" destOrd="0" presId="urn:microsoft.com/office/officeart/2005/8/layout/list1"/>
    <dgm:cxn modelId="{33C5A1AC-A9BC-0D4D-B6AD-6419320252FD}" type="presOf" srcId="{74C3D9AD-E869-134B-BC84-FD55FD429FFE}" destId="{BBBCE111-9F40-0E43-9796-6C677A70830B}" srcOrd="1" destOrd="0" presId="urn:microsoft.com/office/officeart/2005/8/layout/list1"/>
    <dgm:cxn modelId="{53EE2F50-F451-CA49-A544-FE4EA3239FB4}" type="presOf" srcId="{3D77432C-DF1C-A14A-BDF2-75E51391B0FE}" destId="{2E93A295-87C1-5947-8CB0-AF538A357223}" srcOrd="0" destOrd="0" presId="urn:microsoft.com/office/officeart/2005/8/layout/list1"/>
    <dgm:cxn modelId="{94EB54B5-E865-634A-9B42-AC8F32DA14DB}" type="presOf" srcId="{3D77432C-DF1C-A14A-BDF2-75E51391B0FE}" destId="{C9956343-0626-DB43-AEF0-D7BD3C35B108}" srcOrd="1" destOrd="0" presId="urn:microsoft.com/office/officeart/2005/8/layout/list1"/>
    <dgm:cxn modelId="{A1BB88EE-7A0D-3242-B353-87602541F6CD}" srcId="{4240B7A0-0013-1241-97EE-5598AA9C506E}" destId="{74C3D9AD-E869-134B-BC84-FD55FD429FFE}" srcOrd="0" destOrd="0" parTransId="{90E6DAA2-CCB4-6D4C-9390-220810F8D3E0}" sibTransId="{2AABD688-3506-B842-8EFB-9AD6D1F7526A}"/>
    <dgm:cxn modelId="{794D60EB-2FF6-9442-881B-5610661A0877}" srcId="{4240B7A0-0013-1241-97EE-5598AA9C506E}" destId="{3D77432C-DF1C-A14A-BDF2-75E51391B0FE}" srcOrd="1" destOrd="0" parTransId="{881FF4D1-04C3-1840-A573-F3220AA482DA}" sibTransId="{604833B4-EF1F-9040-8449-0DA7DC729D9F}"/>
    <dgm:cxn modelId="{63A74981-09AC-D642-82F3-D5885AF8D4F9}" type="presOf" srcId="{4240B7A0-0013-1241-97EE-5598AA9C506E}" destId="{D66D8857-5FFC-5C4F-A7A7-93F58AC01A2F}" srcOrd="0" destOrd="0" presId="urn:microsoft.com/office/officeart/2005/8/layout/list1"/>
    <dgm:cxn modelId="{86C89C0D-9C50-2542-8603-D36AEB55C824}" type="presOf" srcId="{642B2621-D100-A94F-A009-07329E4B92B3}" destId="{23AE2598-089D-9F4C-A6BB-12ADF7AA822C}" srcOrd="0" destOrd="0" presId="urn:microsoft.com/office/officeart/2005/8/layout/list1"/>
    <dgm:cxn modelId="{7CC3DBD1-D0CC-ED49-AB4B-8267AAD45FA5}" type="presOf" srcId="{4E176A71-A5A7-484A-B153-8AEC42D4DBE6}" destId="{C640F916-D9B9-CA41-A568-45AFE799F079}" srcOrd="1" destOrd="0" presId="urn:microsoft.com/office/officeart/2005/8/layout/list1"/>
    <dgm:cxn modelId="{B705843F-FD80-C848-89DF-412F24E82EAA}" srcId="{4240B7A0-0013-1241-97EE-5598AA9C506E}" destId="{4E176A71-A5A7-484A-B153-8AEC42D4DBE6}" srcOrd="2" destOrd="0" parTransId="{6B3C3B3B-8DB2-EE46-870C-22DC77F9399A}" sibTransId="{E1782195-DF5F-C047-BAF3-98F967E5E8E0}"/>
    <dgm:cxn modelId="{AD697013-BE69-F34E-A507-435B50C3A476}" srcId="{4240B7A0-0013-1241-97EE-5598AA9C506E}" destId="{642B2621-D100-A94F-A009-07329E4B92B3}" srcOrd="3" destOrd="0" parTransId="{19A5E3CC-B55C-3449-AB3E-6048C8948585}" sibTransId="{B9D7A7A7-6345-8243-A0EC-6399F4A150D1}"/>
    <dgm:cxn modelId="{66C019CE-9D54-B548-B584-8FEEB4528E7B}" type="presParOf" srcId="{D66D8857-5FFC-5C4F-A7A7-93F58AC01A2F}" destId="{2D5A8389-FF46-8944-90C1-B74882ABFA9B}" srcOrd="0" destOrd="0" presId="urn:microsoft.com/office/officeart/2005/8/layout/list1"/>
    <dgm:cxn modelId="{7826D6F6-F1EF-C248-A65B-29CECE0DBC97}" type="presParOf" srcId="{2D5A8389-FF46-8944-90C1-B74882ABFA9B}" destId="{86FB68B8-A40F-3347-93CF-9A399479CE27}" srcOrd="0" destOrd="0" presId="urn:microsoft.com/office/officeart/2005/8/layout/list1"/>
    <dgm:cxn modelId="{4D7DF13B-1D81-FB43-8CEF-DEF92521EF96}" type="presParOf" srcId="{2D5A8389-FF46-8944-90C1-B74882ABFA9B}" destId="{BBBCE111-9F40-0E43-9796-6C677A70830B}" srcOrd="1" destOrd="0" presId="urn:microsoft.com/office/officeart/2005/8/layout/list1"/>
    <dgm:cxn modelId="{36F4BDD0-20CE-ED44-801F-FE8A58972EAF}" type="presParOf" srcId="{D66D8857-5FFC-5C4F-A7A7-93F58AC01A2F}" destId="{ADA6542A-FA3D-A943-A489-D97E6ECAF85C}" srcOrd="1" destOrd="0" presId="urn:microsoft.com/office/officeart/2005/8/layout/list1"/>
    <dgm:cxn modelId="{201D530B-4C0D-1A4B-BE2E-6E16E146EDC4}" type="presParOf" srcId="{D66D8857-5FFC-5C4F-A7A7-93F58AC01A2F}" destId="{9B874AFB-726C-8E42-9428-699806F606F7}" srcOrd="2" destOrd="0" presId="urn:microsoft.com/office/officeart/2005/8/layout/list1"/>
    <dgm:cxn modelId="{35708C87-2204-6841-B1BE-C7FFB6CC5F6D}" type="presParOf" srcId="{D66D8857-5FFC-5C4F-A7A7-93F58AC01A2F}" destId="{9590D2FF-9BF5-464F-85B0-0CEA71995490}" srcOrd="3" destOrd="0" presId="urn:microsoft.com/office/officeart/2005/8/layout/list1"/>
    <dgm:cxn modelId="{74D5D1D7-E031-F843-B964-66933EA40EF8}" type="presParOf" srcId="{D66D8857-5FFC-5C4F-A7A7-93F58AC01A2F}" destId="{FE76371C-E5A3-DB41-8F04-9ADF6F27A80C}" srcOrd="4" destOrd="0" presId="urn:microsoft.com/office/officeart/2005/8/layout/list1"/>
    <dgm:cxn modelId="{70870421-8E27-2E45-8390-20A938065C95}" type="presParOf" srcId="{FE76371C-E5A3-DB41-8F04-9ADF6F27A80C}" destId="{2E93A295-87C1-5947-8CB0-AF538A357223}" srcOrd="0" destOrd="0" presId="urn:microsoft.com/office/officeart/2005/8/layout/list1"/>
    <dgm:cxn modelId="{233B2EC5-60AE-C341-9D36-36E18F238BED}" type="presParOf" srcId="{FE76371C-E5A3-DB41-8F04-9ADF6F27A80C}" destId="{C9956343-0626-DB43-AEF0-D7BD3C35B108}" srcOrd="1" destOrd="0" presId="urn:microsoft.com/office/officeart/2005/8/layout/list1"/>
    <dgm:cxn modelId="{6E9F01FA-C2C7-4A41-A5C1-CD26503E012C}" type="presParOf" srcId="{D66D8857-5FFC-5C4F-A7A7-93F58AC01A2F}" destId="{C3F99D52-459D-DF4D-AB61-A330B7F5BF3A}" srcOrd="5" destOrd="0" presId="urn:microsoft.com/office/officeart/2005/8/layout/list1"/>
    <dgm:cxn modelId="{D9FBE961-EB7B-4E4F-BD3A-0CBB6BA8B0BF}" type="presParOf" srcId="{D66D8857-5FFC-5C4F-A7A7-93F58AC01A2F}" destId="{E07224C7-7F3A-464C-B606-1B2C8ADB569C}" srcOrd="6" destOrd="0" presId="urn:microsoft.com/office/officeart/2005/8/layout/list1"/>
    <dgm:cxn modelId="{1D072F47-6B4A-5246-8007-6D47EAD9178C}" type="presParOf" srcId="{D66D8857-5FFC-5C4F-A7A7-93F58AC01A2F}" destId="{F785C4C2-9250-5D48-90A3-8104E0153208}" srcOrd="7" destOrd="0" presId="urn:microsoft.com/office/officeart/2005/8/layout/list1"/>
    <dgm:cxn modelId="{977CB1EE-FB6B-3244-B27C-EC927BD1E3F9}" type="presParOf" srcId="{D66D8857-5FFC-5C4F-A7A7-93F58AC01A2F}" destId="{C8D31533-7F70-7E4F-B524-590CDCA15E14}" srcOrd="8" destOrd="0" presId="urn:microsoft.com/office/officeart/2005/8/layout/list1"/>
    <dgm:cxn modelId="{C062ACFC-DEF5-1045-88D3-824BC872B933}" type="presParOf" srcId="{C8D31533-7F70-7E4F-B524-590CDCA15E14}" destId="{4A944C7D-2ABD-2742-9BD1-563EFBAB606E}" srcOrd="0" destOrd="0" presId="urn:microsoft.com/office/officeart/2005/8/layout/list1"/>
    <dgm:cxn modelId="{0200531A-5A10-4048-AA32-F60AE44309DD}" type="presParOf" srcId="{C8D31533-7F70-7E4F-B524-590CDCA15E14}" destId="{C640F916-D9B9-CA41-A568-45AFE799F079}" srcOrd="1" destOrd="0" presId="urn:microsoft.com/office/officeart/2005/8/layout/list1"/>
    <dgm:cxn modelId="{BB58069A-E9C9-964D-ABC2-8D7DC61EEFEF}" type="presParOf" srcId="{D66D8857-5FFC-5C4F-A7A7-93F58AC01A2F}" destId="{14BDAAD2-50C3-A54D-853D-A96F9DEC6938}" srcOrd="9" destOrd="0" presId="urn:microsoft.com/office/officeart/2005/8/layout/list1"/>
    <dgm:cxn modelId="{C4740D01-4555-6C45-8ED0-0004571E3121}" type="presParOf" srcId="{D66D8857-5FFC-5C4F-A7A7-93F58AC01A2F}" destId="{23C91C7D-DED4-5149-88D6-33AFE63581D4}" srcOrd="10" destOrd="0" presId="urn:microsoft.com/office/officeart/2005/8/layout/list1"/>
    <dgm:cxn modelId="{8C221C34-ADA6-BF4F-A773-B52850878F75}" type="presParOf" srcId="{D66D8857-5FFC-5C4F-A7A7-93F58AC01A2F}" destId="{4EC11C86-B12B-3643-8B22-999D741BB8DE}" srcOrd="11" destOrd="0" presId="urn:microsoft.com/office/officeart/2005/8/layout/list1"/>
    <dgm:cxn modelId="{9CD874F1-1521-444E-A927-D1DB6C59BDFE}" type="presParOf" srcId="{D66D8857-5FFC-5C4F-A7A7-93F58AC01A2F}" destId="{3A6D3D36-E9A1-C34E-8D01-FC1D40A6DE0B}" srcOrd="12" destOrd="0" presId="urn:microsoft.com/office/officeart/2005/8/layout/list1"/>
    <dgm:cxn modelId="{864F337D-2D42-B240-A396-A346AAB68267}" type="presParOf" srcId="{3A6D3D36-E9A1-C34E-8D01-FC1D40A6DE0B}" destId="{23AE2598-089D-9F4C-A6BB-12ADF7AA822C}" srcOrd="0" destOrd="0" presId="urn:microsoft.com/office/officeart/2005/8/layout/list1"/>
    <dgm:cxn modelId="{003D3DCA-839E-E04F-BE7F-A62708E7F255}" type="presParOf" srcId="{3A6D3D36-E9A1-C34E-8D01-FC1D40A6DE0B}" destId="{0FF10D8F-6FB3-B648-9164-CC5D51A2E049}" srcOrd="1" destOrd="0" presId="urn:microsoft.com/office/officeart/2005/8/layout/list1"/>
    <dgm:cxn modelId="{FF581DF9-AA59-434D-93AF-EA8D927A5443}" type="presParOf" srcId="{D66D8857-5FFC-5C4F-A7A7-93F58AC01A2F}" destId="{87291F33-EF91-7A4F-9403-8B02C976A8F5}" srcOrd="13" destOrd="0" presId="urn:microsoft.com/office/officeart/2005/8/layout/list1"/>
    <dgm:cxn modelId="{F48BA258-686A-1B4A-A51E-5C5D9BAAE643}" type="presParOf" srcId="{D66D8857-5FFC-5C4F-A7A7-93F58AC01A2F}" destId="{C1E38A39-DD92-FD45-AE5F-DAB29EB5E3F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43449-42FE-F749-A0AF-DC2627793B50}">
      <dsp:nvSpPr>
        <dsp:cNvPr id="0" name=""/>
        <dsp:cNvSpPr/>
      </dsp:nvSpPr>
      <dsp:spPr>
        <a:xfrm>
          <a:off x="17" y="42854"/>
          <a:ext cx="4114898" cy="30408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3417DE-5019-A845-87A5-83CDE797B2C0}">
      <dsp:nvSpPr>
        <dsp:cNvPr id="0" name=""/>
        <dsp:cNvSpPr/>
      </dsp:nvSpPr>
      <dsp:spPr>
        <a:xfrm>
          <a:off x="1022438" y="2962643"/>
          <a:ext cx="3545816" cy="852118"/>
        </a:xfrm>
        <a:prstGeom prst="rect">
          <a:avLst/>
        </a:prstGeom>
        <a:blipFill rotWithShape="0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5000" kern="1200" dirty="0" smtClean="0"/>
            <a:t>Medical </a:t>
          </a:r>
          <a:endParaRPr lang="en-US" sz="5000" kern="1200" dirty="0"/>
        </a:p>
      </dsp:txBody>
      <dsp:txXfrm>
        <a:off x="1022438" y="2962643"/>
        <a:ext cx="3545816" cy="852118"/>
      </dsp:txXfrm>
    </dsp:sp>
    <dsp:sp modelId="{AAEBB783-3A54-DC47-AFC2-923C0BF52A55}">
      <dsp:nvSpPr>
        <dsp:cNvPr id="0" name=""/>
        <dsp:cNvSpPr/>
      </dsp:nvSpPr>
      <dsp:spPr>
        <a:xfrm>
          <a:off x="5206842" y="22237"/>
          <a:ext cx="4114898" cy="30408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07CE62-FE71-334A-B560-6DE57417BEE4}">
      <dsp:nvSpPr>
        <dsp:cNvPr id="0" name=""/>
        <dsp:cNvSpPr/>
      </dsp:nvSpPr>
      <dsp:spPr>
        <a:xfrm>
          <a:off x="6055373" y="2926109"/>
          <a:ext cx="3545816" cy="852118"/>
        </a:xfrm>
        <a:prstGeom prst="rect">
          <a:avLst/>
        </a:prstGeom>
        <a:blipFill rotWithShape="0"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5000" kern="1200" dirty="0" smtClean="0"/>
            <a:t>Surgical </a:t>
          </a:r>
          <a:endParaRPr lang="en-US" sz="5000" kern="1200" dirty="0"/>
        </a:p>
      </dsp:txBody>
      <dsp:txXfrm>
        <a:off x="6055373" y="2926109"/>
        <a:ext cx="3545816" cy="852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74AFB-726C-8E42-9428-699806F606F7}">
      <dsp:nvSpPr>
        <dsp:cNvPr id="0" name=""/>
        <dsp:cNvSpPr/>
      </dsp:nvSpPr>
      <dsp:spPr>
        <a:xfrm>
          <a:off x="0" y="340257"/>
          <a:ext cx="96012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BCE111-9F40-0E43-9796-6C677A70830B}">
      <dsp:nvSpPr>
        <dsp:cNvPr id="0" name=""/>
        <dsp:cNvSpPr/>
      </dsp:nvSpPr>
      <dsp:spPr>
        <a:xfrm>
          <a:off x="480060" y="74577"/>
          <a:ext cx="6720840" cy="5313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2"/>
              </a:solidFill>
            </a:rPr>
            <a:t>Difficult airway</a:t>
          </a:r>
          <a:endParaRPr lang="en-US" sz="3200" kern="1200" dirty="0">
            <a:solidFill>
              <a:schemeClr val="tx2"/>
            </a:solidFill>
          </a:endParaRPr>
        </a:p>
      </dsp:txBody>
      <dsp:txXfrm>
        <a:off x="505999" y="100516"/>
        <a:ext cx="6668962" cy="479482"/>
      </dsp:txXfrm>
    </dsp:sp>
    <dsp:sp modelId="{E07224C7-7F3A-464C-B606-1B2C8ADB569C}">
      <dsp:nvSpPr>
        <dsp:cNvPr id="0" name=""/>
        <dsp:cNvSpPr/>
      </dsp:nvSpPr>
      <dsp:spPr>
        <a:xfrm>
          <a:off x="0" y="1156737"/>
          <a:ext cx="96012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956343-0626-DB43-AEF0-D7BD3C35B108}">
      <dsp:nvSpPr>
        <dsp:cNvPr id="0" name=""/>
        <dsp:cNvSpPr/>
      </dsp:nvSpPr>
      <dsp:spPr>
        <a:xfrm>
          <a:off x="480060" y="891057"/>
          <a:ext cx="6720840" cy="5313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Avoid aggravating the </a:t>
          </a:r>
          <a:r>
            <a:rPr lang="en-US" sz="2800" kern="1200" dirty="0" err="1" smtClean="0">
              <a:solidFill>
                <a:schemeClr val="tx1"/>
              </a:solidFill>
            </a:rPr>
            <a:t>subaortic</a:t>
          </a:r>
          <a:r>
            <a:rPr lang="en-US" sz="2800" kern="1200" dirty="0" smtClean="0">
              <a:solidFill>
                <a:schemeClr val="tx1"/>
              </a:solidFill>
            </a:rPr>
            <a:t> obstruction</a:t>
          </a:r>
          <a:endParaRPr lang="th-TH" sz="2800" kern="1200" dirty="0" smtClean="0">
            <a:solidFill>
              <a:schemeClr val="tx1"/>
            </a:solidFill>
          </a:endParaRPr>
        </a:p>
      </dsp:txBody>
      <dsp:txXfrm>
        <a:off x="505999" y="916996"/>
        <a:ext cx="6668962" cy="479482"/>
      </dsp:txXfrm>
    </dsp:sp>
    <dsp:sp modelId="{23C91C7D-DED4-5149-88D6-33AFE63581D4}">
      <dsp:nvSpPr>
        <dsp:cNvPr id="0" name=""/>
        <dsp:cNvSpPr/>
      </dsp:nvSpPr>
      <dsp:spPr>
        <a:xfrm>
          <a:off x="0" y="1973217"/>
          <a:ext cx="96012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40F916-D9B9-CA41-A568-45AFE799F079}">
      <dsp:nvSpPr>
        <dsp:cNvPr id="0" name=""/>
        <dsp:cNvSpPr/>
      </dsp:nvSpPr>
      <dsp:spPr>
        <a:xfrm>
          <a:off x="480060" y="1707537"/>
          <a:ext cx="6720840" cy="5313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2"/>
              </a:solidFill>
            </a:rPr>
            <a:t>Balance oxygen demand and supply</a:t>
          </a:r>
          <a:endParaRPr lang="en-US" sz="3200" kern="1200" dirty="0">
            <a:solidFill>
              <a:schemeClr val="tx2"/>
            </a:solidFill>
          </a:endParaRPr>
        </a:p>
      </dsp:txBody>
      <dsp:txXfrm>
        <a:off x="505999" y="1733476"/>
        <a:ext cx="6668962" cy="479482"/>
      </dsp:txXfrm>
    </dsp:sp>
    <dsp:sp modelId="{C1E38A39-DD92-FD45-AE5F-DAB29EB5E3FE}">
      <dsp:nvSpPr>
        <dsp:cNvPr id="0" name=""/>
        <dsp:cNvSpPr/>
      </dsp:nvSpPr>
      <dsp:spPr>
        <a:xfrm>
          <a:off x="0" y="2789697"/>
          <a:ext cx="96012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F10D8F-6FB3-B648-9164-CC5D51A2E049}">
      <dsp:nvSpPr>
        <dsp:cNvPr id="0" name=""/>
        <dsp:cNvSpPr/>
      </dsp:nvSpPr>
      <dsp:spPr>
        <a:xfrm>
          <a:off x="480060" y="2524017"/>
          <a:ext cx="6720840" cy="5313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32" tIns="0" rIns="25403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2"/>
              </a:solidFill>
            </a:rPr>
            <a:t>Consideration in pediatric anesthesia</a:t>
          </a:r>
          <a:endParaRPr lang="en-US" sz="3200" kern="1200" dirty="0">
            <a:solidFill>
              <a:schemeClr val="tx2"/>
            </a:solidFill>
          </a:endParaRPr>
        </a:p>
      </dsp:txBody>
      <dsp:txXfrm>
        <a:off x="505999" y="2549956"/>
        <a:ext cx="666896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051D8-5675-9743-A2F9-F42623C4A1C4}" type="datetimeFigureOut">
              <a:rPr lang="en-US" smtClean="0"/>
              <a:t>8/8/17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85261-51EB-9543-A25D-6C3767D7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7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โดยจะเกี่ยวกับเราก็มี</a:t>
            </a:r>
            <a:r>
              <a:rPr lang="th-TH" baseline="0" dirty="0" smtClean="0"/>
              <a:t> </a:t>
            </a:r>
            <a:r>
              <a:rPr lang="en-US" baseline="0" dirty="0" smtClean="0"/>
              <a:t>2 </a:t>
            </a:r>
            <a:r>
              <a:rPr lang="th-TH" baseline="0" dirty="0" smtClean="0"/>
              <a:t>ระบบ ด้วยกัน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33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29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59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23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3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95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ดังนั้นมันก็จะเป็น</a:t>
            </a:r>
            <a:r>
              <a:rPr lang="th-TH" baseline="0" dirty="0" smtClean="0"/>
              <a:t> </a:t>
            </a:r>
            <a:r>
              <a:rPr lang="en-US" baseline="0" dirty="0" smtClean="0"/>
              <a:t>vicious cycle </a:t>
            </a:r>
            <a:r>
              <a:rPr lang="th-TH" baseline="0" dirty="0" smtClean="0"/>
              <a:t>วนเวียน แบบนี้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75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26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32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2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63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34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105" dirty="0" smtClean="0">
                <a:latin typeface="Times New Roman"/>
                <a:cs typeface="Times New Roman"/>
              </a:rPr>
              <a:t>NP</a:t>
            </a:r>
            <a:r>
              <a:rPr lang="en-US" sz="1200" b="1" spc="190" dirty="0" smtClean="0">
                <a:latin typeface="Times New Roman"/>
                <a:cs typeface="Times New Roman"/>
              </a:rPr>
              <a:t>O</a:t>
            </a:r>
            <a:r>
              <a:rPr lang="en-US" sz="1200" b="1" spc="-55" dirty="0" smtClean="0">
                <a:latin typeface="Times New Roman"/>
                <a:cs typeface="Times New Roman"/>
              </a:rPr>
              <a:t> </a:t>
            </a:r>
            <a:r>
              <a:rPr lang="en-US" sz="1200" b="1" spc="165" dirty="0" smtClean="0">
                <a:latin typeface="Times New Roman"/>
                <a:cs typeface="Times New Roman"/>
              </a:rPr>
              <a:t>a</a:t>
            </a:r>
            <a:r>
              <a:rPr lang="en-US" sz="1200" b="1" spc="114" dirty="0" smtClean="0">
                <a:latin typeface="Times New Roman"/>
                <a:cs typeface="Times New Roman"/>
              </a:rPr>
              <a:t>t</a:t>
            </a:r>
            <a:r>
              <a:rPr lang="en-US" sz="1200" b="1" spc="-55" dirty="0" smtClean="0">
                <a:latin typeface="Times New Roman"/>
                <a:cs typeface="Times New Roman"/>
              </a:rPr>
              <a:t> </a:t>
            </a:r>
            <a:r>
              <a:rPr lang="en-US" sz="1200" b="1" spc="95" dirty="0" smtClean="0">
                <a:latin typeface="Times New Roman"/>
                <a:cs typeface="Times New Roman"/>
              </a:rPr>
              <a:t>03</a:t>
            </a:r>
            <a:r>
              <a:rPr lang="en-US" sz="1200" b="1" spc="165" dirty="0" smtClean="0">
                <a:latin typeface="Times New Roman"/>
                <a:cs typeface="Times New Roman"/>
              </a:rPr>
              <a:t>.0</a:t>
            </a:r>
            <a:r>
              <a:rPr lang="en-US" sz="1200" b="1" spc="155" dirty="0" smtClean="0">
                <a:latin typeface="Times New Roman"/>
                <a:cs typeface="Times New Roman"/>
              </a:rPr>
              <a:t>0</a:t>
            </a:r>
            <a:r>
              <a:rPr lang="en-US" sz="1200" b="1" spc="-50" dirty="0" smtClean="0">
                <a:latin typeface="Times New Roman"/>
                <a:cs typeface="Times New Roman"/>
              </a:rPr>
              <a:t> </a:t>
            </a:r>
            <a:r>
              <a:rPr lang="en-US" sz="1200" b="1" spc="-204" dirty="0" err="1" smtClean="0">
                <a:latin typeface="Tahoma"/>
                <a:cs typeface="Tahoma"/>
              </a:rPr>
              <a:t>น</a:t>
            </a:r>
            <a:r>
              <a:rPr lang="en-US" sz="1200" b="1" spc="-204" dirty="0" smtClean="0">
                <a:latin typeface="Tahoma"/>
                <a:cs typeface="Tahoma"/>
              </a:rPr>
              <a:t> </a:t>
            </a:r>
            <a:r>
              <a:rPr lang="en-US" sz="1200" b="1" spc="300" dirty="0" smtClean="0">
                <a:latin typeface="Times New Roman"/>
                <a:cs typeface="Times New Roman"/>
              </a:rPr>
              <a:t>,</a:t>
            </a:r>
            <a:r>
              <a:rPr lang="en-US" sz="1200" b="1" spc="-55" dirty="0" smtClean="0">
                <a:latin typeface="Times New Roman"/>
                <a:cs typeface="Times New Roman"/>
              </a:rPr>
              <a:t> </a:t>
            </a:r>
            <a:r>
              <a:rPr lang="en-US" sz="1200" b="1" spc="105" dirty="0" smtClean="0">
                <a:latin typeface="Times New Roman"/>
                <a:cs typeface="Times New Roman"/>
              </a:rPr>
              <a:t>c</a:t>
            </a:r>
            <a:r>
              <a:rPr lang="en-US" sz="1200" b="1" spc="65" dirty="0" smtClean="0">
                <a:latin typeface="Times New Roman"/>
                <a:cs typeface="Times New Roman"/>
              </a:rPr>
              <a:t>l</a:t>
            </a:r>
            <a:r>
              <a:rPr lang="en-US" sz="1200" b="1" spc="220" dirty="0" smtClean="0">
                <a:latin typeface="Times New Roman"/>
                <a:cs typeface="Times New Roman"/>
              </a:rPr>
              <a:t>e</a:t>
            </a:r>
            <a:r>
              <a:rPr lang="en-US" sz="1200" b="1" spc="165" dirty="0" smtClean="0">
                <a:latin typeface="Times New Roman"/>
                <a:cs typeface="Times New Roman"/>
              </a:rPr>
              <a:t>a</a:t>
            </a:r>
            <a:r>
              <a:rPr lang="en-US" sz="1200" b="1" spc="130" dirty="0" smtClean="0">
                <a:latin typeface="Times New Roman"/>
                <a:cs typeface="Times New Roman"/>
              </a:rPr>
              <a:t>r</a:t>
            </a:r>
            <a:r>
              <a:rPr lang="en-US" sz="1200" b="1" spc="-55" dirty="0" smtClean="0">
                <a:latin typeface="Times New Roman"/>
                <a:cs typeface="Times New Roman"/>
              </a:rPr>
              <a:t> </a:t>
            </a:r>
            <a:r>
              <a:rPr lang="en-US" sz="1200" b="1" spc="65" dirty="0" smtClean="0">
                <a:latin typeface="Times New Roman"/>
                <a:cs typeface="Times New Roman"/>
              </a:rPr>
              <a:t>l</a:t>
            </a:r>
            <a:r>
              <a:rPr lang="en-US" sz="1200" b="1" spc="140" dirty="0" smtClean="0">
                <a:latin typeface="Times New Roman"/>
                <a:cs typeface="Times New Roman"/>
              </a:rPr>
              <a:t>i</a:t>
            </a:r>
            <a:r>
              <a:rPr lang="en-US" sz="1200" b="1" spc="155" dirty="0" smtClean="0">
                <a:latin typeface="Times New Roman"/>
                <a:cs typeface="Times New Roman"/>
              </a:rPr>
              <a:t>q</a:t>
            </a:r>
            <a:r>
              <a:rPr lang="en-US" sz="1200" b="1" spc="114" dirty="0" smtClean="0">
                <a:latin typeface="Times New Roman"/>
                <a:cs typeface="Times New Roman"/>
              </a:rPr>
              <a:t>u</a:t>
            </a:r>
            <a:r>
              <a:rPr lang="en-US" sz="1200" b="1" spc="140" dirty="0" smtClean="0">
                <a:latin typeface="Times New Roman"/>
                <a:cs typeface="Times New Roman"/>
              </a:rPr>
              <a:t>i</a:t>
            </a:r>
            <a:r>
              <a:rPr lang="en-US" sz="1200" b="1" spc="215" dirty="0" smtClean="0">
                <a:latin typeface="Times New Roman"/>
                <a:cs typeface="Times New Roman"/>
              </a:rPr>
              <a:t>d</a:t>
            </a:r>
            <a:r>
              <a:rPr lang="en-US" sz="1200" b="1" spc="-55" dirty="0" smtClean="0">
                <a:latin typeface="Times New Roman"/>
                <a:cs typeface="Times New Roman"/>
              </a:rPr>
              <a:t> </a:t>
            </a:r>
            <a:r>
              <a:rPr lang="en-US" sz="1200" b="1" spc="155" dirty="0" smtClean="0">
                <a:latin typeface="Times New Roman"/>
                <a:cs typeface="Times New Roman"/>
              </a:rPr>
              <a:t>d</a:t>
            </a:r>
            <a:r>
              <a:rPr lang="en-US" sz="1200" b="1" spc="140" dirty="0" smtClean="0">
                <a:latin typeface="Times New Roman"/>
                <a:cs typeface="Times New Roman"/>
              </a:rPr>
              <a:t>i</a:t>
            </a:r>
            <a:r>
              <a:rPr lang="en-US" sz="1200" b="1" spc="220" dirty="0" smtClean="0">
                <a:latin typeface="Times New Roman"/>
                <a:cs typeface="Times New Roman"/>
              </a:rPr>
              <a:t>e</a:t>
            </a:r>
            <a:r>
              <a:rPr lang="en-US" sz="1200" b="1" spc="114" dirty="0" smtClean="0">
                <a:latin typeface="Times New Roman"/>
                <a:cs typeface="Times New Roman"/>
              </a:rPr>
              <a:t>t</a:t>
            </a:r>
            <a:r>
              <a:rPr lang="en-US" sz="1200" b="1" spc="-55" dirty="0" smtClean="0">
                <a:latin typeface="Times New Roman"/>
                <a:cs typeface="Times New Roman"/>
              </a:rPr>
              <a:t> </a:t>
            </a:r>
            <a:r>
              <a:rPr lang="en-US" sz="1200" b="1" spc="-20" dirty="0" smtClean="0">
                <a:latin typeface="Times New Roman"/>
                <a:cs typeface="Times New Roman"/>
              </a:rPr>
              <a:t>(</a:t>
            </a:r>
            <a:r>
              <a:rPr lang="en-US" sz="1200" b="1" spc="-135" dirty="0" err="1" smtClean="0">
                <a:latin typeface="Tahoma"/>
                <a:cs typeface="Tahoma"/>
              </a:rPr>
              <a:t>น้ํา</a:t>
            </a:r>
            <a:r>
              <a:rPr lang="en-US" sz="1200" b="1" spc="240" dirty="0" err="1" smtClean="0">
                <a:latin typeface="Times New Roman"/>
                <a:cs typeface="Times New Roman"/>
              </a:rPr>
              <a:t>,</a:t>
            </a:r>
            <a:r>
              <a:rPr lang="en-US" sz="1200" b="1" spc="-190" dirty="0" err="1" smtClean="0">
                <a:latin typeface="Tahoma"/>
                <a:cs typeface="Tahoma"/>
              </a:rPr>
              <a:t>น้ําแดง</a:t>
            </a:r>
            <a:r>
              <a:rPr lang="en-US" sz="1200" b="1" spc="40" dirty="0" smtClean="0">
                <a:latin typeface="Times New Roman"/>
                <a:cs typeface="Times New Roman"/>
              </a:rPr>
              <a:t>)</a:t>
            </a:r>
            <a:r>
              <a:rPr lang="en-US" sz="1200" b="1" spc="-55" dirty="0" smtClean="0">
                <a:latin typeface="Times New Roman"/>
                <a:cs typeface="Times New Roman"/>
              </a:rPr>
              <a:t> </a:t>
            </a:r>
            <a:r>
              <a:rPr lang="th-TH" sz="1200" b="1" spc="-215" dirty="0" smtClean="0">
                <a:latin typeface="Tahoma"/>
                <a:cs typeface="Tahoma"/>
              </a:rPr>
              <a:t>ได้ถึง</a:t>
            </a:r>
            <a:r>
              <a:rPr lang="th-TH" sz="1200" b="1" spc="-215" baseline="0" dirty="0" smtClean="0">
                <a:latin typeface="Tahoma"/>
                <a:cs typeface="Tahoma"/>
              </a:rPr>
              <a:t> </a:t>
            </a:r>
            <a:r>
              <a:rPr lang="en-US" sz="1200" b="1" spc="-215" baseline="0" dirty="0" smtClean="0">
                <a:latin typeface="Tahoma"/>
                <a:cs typeface="Tahoma"/>
              </a:rPr>
              <a:t> 6.00 </a:t>
            </a:r>
            <a:endParaRPr lang="en-US" sz="1200" dirty="0" smtClean="0">
              <a:latin typeface="Tahoma"/>
              <a:cs typeface="Tahom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02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LMA no 2 </a:t>
            </a:r>
            <a:r>
              <a:rPr lang="th-TH" dirty="0" smtClean="0"/>
              <a:t>เตรียม</a:t>
            </a:r>
            <a:r>
              <a:rPr lang="th-TH" baseline="0" dirty="0" smtClean="0"/>
              <a:t> </a:t>
            </a:r>
            <a:r>
              <a:rPr lang="en-US" baseline="0" dirty="0" smtClean="0"/>
              <a:t>1.5 , 2  , 2.5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52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ติด</a:t>
            </a:r>
            <a:r>
              <a:rPr lang="th-TH" baseline="0" dirty="0" smtClean="0"/>
              <a:t> </a:t>
            </a:r>
            <a:r>
              <a:rPr lang="en-US" baseline="0" dirty="0" smtClean="0"/>
              <a:t>external </a:t>
            </a:r>
            <a:r>
              <a:rPr lang="en-US" baseline="0" dirty="0" err="1" smtClean="0"/>
              <a:t>defib</a:t>
            </a:r>
            <a:r>
              <a:rPr lang="en-US" baseline="0" dirty="0" smtClean="0"/>
              <a:t> </a:t>
            </a:r>
            <a:r>
              <a:rPr lang="th-TH" baseline="0" dirty="0" smtClean="0"/>
              <a:t>ก่อนการ </a:t>
            </a:r>
            <a:r>
              <a:rPr lang="en-US" baseline="0" dirty="0" smtClean="0"/>
              <a:t>induction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8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9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54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87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2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Exertional syncope is associated with an increased risk of sudden death and severity and fatal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arrthmia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46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7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03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06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71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1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0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5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46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4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85261-51EB-9543-A25D-6C3767D75B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AB3A824-1A51-4B26-AD58-A6D8E14F6C04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2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Interesting case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Diagnosis : </a:t>
            </a:r>
            <a:r>
              <a:rPr lang="en-US" dirty="0"/>
              <a:t>D</a:t>
            </a:r>
            <a:r>
              <a:rPr lang="en-US" dirty="0" smtClean="0"/>
              <a:t>ental caries </a:t>
            </a:r>
          </a:p>
          <a:p>
            <a:r>
              <a:rPr lang="en-US" dirty="0" smtClean="0"/>
              <a:t>Operation : Full mouth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Physical Examination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700" marR="5080">
              <a:lnSpc>
                <a:spcPts val="5100"/>
              </a:lnSpc>
              <a:spcBef>
                <a:spcPts val="420"/>
              </a:spcBef>
              <a:tabLst>
                <a:tab pos="476884" algn="l"/>
                <a:tab pos="1882139" algn="l"/>
                <a:tab pos="2707640" algn="l"/>
                <a:tab pos="3870325" algn="l"/>
                <a:tab pos="5334000" algn="l"/>
                <a:tab pos="5822950" algn="l"/>
                <a:tab pos="6143625" algn="l"/>
              </a:tabLst>
            </a:pPr>
            <a:r>
              <a:rPr lang="en-US" sz="2800" spc="280" dirty="0" smtClean="0">
                <a:cs typeface="Times New Roman"/>
              </a:rPr>
              <a:t>A </a:t>
            </a:r>
            <a:r>
              <a:rPr lang="en-US" sz="2800" spc="229" dirty="0" smtClean="0">
                <a:cs typeface="Times New Roman"/>
              </a:rPr>
              <a:t>Thai </a:t>
            </a:r>
            <a:r>
              <a:rPr lang="en-US" sz="2800" spc="295" dirty="0" smtClean="0">
                <a:cs typeface="Times New Roman"/>
              </a:rPr>
              <a:t>male </a:t>
            </a:r>
            <a:r>
              <a:rPr lang="en-US" sz="2800" spc="295" dirty="0">
                <a:cs typeface="Times New Roman"/>
              </a:rPr>
              <a:t>boy</a:t>
            </a:r>
            <a:r>
              <a:rPr lang="en-US" sz="2800" spc="229" dirty="0" smtClean="0">
                <a:cs typeface="Times New Roman"/>
              </a:rPr>
              <a:t>, </a:t>
            </a:r>
            <a:r>
              <a:rPr lang="en-US" sz="2800" spc="240" dirty="0" smtClean="0">
                <a:cs typeface="Times New Roman"/>
              </a:rPr>
              <a:t>good</a:t>
            </a:r>
            <a:r>
              <a:rPr lang="en-US" sz="2800" spc="-45" dirty="0" smtClean="0">
                <a:cs typeface="Times New Roman"/>
              </a:rPr>
              <a:t> </a:t>
            </a:r>
            <a:r>
              <a:rPr lang="en-US" sz="2800" spc="290" dirty="0">
                <a:cs typeface="Times New Roman"/>
              </a:rPr>
              <a:t>consciousness, </a:t>
            </a:r>
            <a:r>
              <a:rPr lang="en-US" sz="2800" spc="375" dirty="0">
                <a:cs typeface="Times New Roman"/>
              </a:rPr>
              <a:t> </a:t>
            </a:r>
            <a:r>
              <a:rPr lang="en-US" sz="2800" spc="190" dirty="0">
                <a:cs typeface="Times New Roman"/>
              </a:rPr>
              <a:t>active,	</a:t>
            </a:r>
            <a:r>
              <a:rPr lang="en-US" sz="2800" spc="245" dirty="0">
                <a:cs typeface="Times New Roman"/>
              </a:rPr>
              <a:t>no	</a:t>
            </a:r>
            <a:r>
              <a:rPr lang="en-US" sz="2800" spc="265" dirty="0" smtClean="0">
                <a:cs typeface="Times New Roman"/>
              </a:rPr>
              <a:t>cyanosis, </a:t>
            </a:r>
            <a:r>
              <a:rPr lang="en-US" sz="2800" spc="245" dirty="0" smtClean="0">
                <a:cs typeface="Times New Roman"/>
              </a:rPr>
              <a:t>no </a:t>
            </a:r>
            <a:r>
              <a:rPr lang="en-US" sz="2800" spc="260" dirty="0" smtClean="0">
                <a:cs typeface="Times New Roman"/>
              </a:rPr>
              <a:t>dyspnea </a:t>
            </a:r>
            <a:endParaRPr lang="en-US" sz="2800" dirty="0">
              <a:cs typeface="Times New Roman"/>
            </a:endParaRPr>
          </a:p>
          <a:p>
            <a:pPr marL="12700">
              <a:lnSpc>
                <a:spcPts val="5250"/>
              </a:lnSpc>
              <a:tabLst>
                <a:tab pos="1238885" algn="l"/>
                <a:tab pos="1572260" algn="l"/>
                <a:tab pos="3780790" algn="l"/>
                <a:tab pos="4537075" algn="l"/>
                <a:tab pos="7482840" algn="l"/>
              </a:tabLst>
            </a:pPr>
            <a:r>
              <a:rPr lang="en-US" sz="2800" spc="505" dirty="0">
                <a:cs typeface="Times New Roman"/>
              </a:rPr>
              <a:t>V/S	</a:t>
            </a:r>
            <a:r>
              <a:rPr lang="en-US" sz="2800" dirty="0">
                <a:cs typeface="Times New Roman"/>
              </a:rPr>
              <a:t>:	</a:t>
            </a:r>
            <a:r>
              <a:rPr lang="en-US" sz="2800" spc="160" dirty="0">
                <a:cs typeface="Times New Roman"/>
              </a:rPr>
              <a:t>BT</a:t>
            </a:r>
            <a:r>
              <a:rPr lang="en-US" sz="2800" spc="5" dirty="0">
                <a:cs typeface="Times New Roman"/>
              </a:rPr>
              <a:t> </a:t>
            </a:r>
            <a:r>
              <a:rPr lang="en-US" sz="2800" spc="229" dirty="0" smtClean="0">
                <a:cs typeface="Times New Roman"/>
              </a:rPr>
              <a:t>36.7 </a:t>
            </a:r>
            <a:r>
              <a:rPr lang="en-US" sz="2800" spc="204" dirty="0" smtClean="0">
                <a:cs typeface="Times New Roman"/>
              </a:rPr>
              <a:t>c</a:t>
            </a:r>
            <a:r>
              <a:rPr lang="en-US" sz="2800" spc="-5" dirty="0" smtClean="0">
                <a:cs typeface="Times New Roman"/>
              </a:rPr>
              <a:t> </a:t>
            </a:r>
            <a:r>
              <a:rPr lang="en-US" sz="2800" spc="375" dirty="0">
                <a:cs typeface="Times New Roman"/>
              </a:rPr>
              <a:t>,	</a:t>
            </a:r>
            <a:r>
              <a:rPr lang="en-US" sz="2800" spc="375" dirty="0" smtClean="0">
                <a:cs typeface="Times New Roman"/>
              </a:rPr>
              <a:t>  </a:t>
            </a:r>
            <a:r>
              <a:rPr lang="en-US" sz="2800" spc="100" dirty="0" smtClean="0">
                <a:cs typeface="Times New Roman"/>
              </a:rPr>
              <a:t>BP</a:t>
            </a:r>
            <a:r>
              <a:rPr lang="en-US" sz="2800" dirty="0" smtClean="0">
                <a:cs typeface="Times New Roman"/>
              </a:rPr>
              <a:t> </a:t>
            </a:r>
            <a:r>
              <a:rPr lang="en-US" sz="2800" spc="415" dirty="0" smtClean="0">
                <a:cs typeface="Times New Roman"/>
              </a:rPr>
              <a:t>111/67 </a:t>
            </a:r>
            <a:r>
              <a:rPr lang="en-US" sz="2800" spc="375" dirty="0" smtClean="0">
                <a:cs typeface="Times New Roman"/>
              </a:rPr>
              <a:t>mmHg</a:t>
            </a:r>
            <a:r>
              <a:rPr lang="en-US" sz="2800" dirty="0" smtClean="0">
                <a:cs typeface="Times New Roman"/>
              </a:rPr>
              <a:t>                        	    </a:t>
            </a:r>
            <a:r>
              <a:rPr lang="en-US" sz="2800" spc="114" dirty="0" smtClean="0">
                <a:cs typeface="Times New Roman"/>
              </a:rPr>
              <a:t>PR </a:t>
            </a:r>
            <a:r>
              <a:rPr lang="en-US" sz="2800" spc="450" dirty="0" smtClean="0">
                <a:cs typeface="Times New Roman"/>
              </a:rPr>
              <a:t>102/min , </a:t>
            </a:r>
            <a:r>
              <a:rPr lang="en-US" sz="2800" spc="125" dirty="0" smtClean="0">
                <a:cs typeface="Times New Roman"/>
              </a:rPr>
              <a:t>RR </a:t>
            </a:r>
            <a:r>
              <a:rPr lang="en-US" sz="2800" spc="475" dirty="0" smtClean="0">
                <a:cs typeface="Times New Roman"/>
              </a:rPr>
              <a:t>26/min</a:t>
            </a:r>
          </a:p>
          <a:p>
            <a:pPr marL="12700">
              <a:lnSpc>
                <a:spcPts val="5250"/>
              </a:lnSpc>
              <a:tabLst>
                <a:tab pos="1238885" algn="l"/>
                <a:tab pos="1572260" algn="l"/>
                <a:tab pos="3780790" algn="l"/>
                <a:tab pos="4537075" algn="l"/>
                <a:tab pos="7482840" algn="l"/>
              </a:tabLst>
            </a:pPr>
            <a:r>
              <a:rPr lang="en-US" sz="2800" spc="-95" dirty="0" smtClean="0">
                <a:cs typeface="Times New Roman"/>
              </a:rPr>
              <a:t>BW  </a:t>
            </a:r>
            <a:r>
              <a:rPr lang="en-US" sz="2800" spc="245" dirty="0" smtClean="0">
                <a:cs typeface="Times New Roman"/>
              </a:rPr>
              <a:t>13.6 </a:t>
            </a:r>
            <a:r>
              <a:rPr lang="en-US" sz="2800" spc="200" dirty="0" smtClean="0">
                <a:cs typeface="Times New Roman"/>
              </a:rPr>
              <a:t>kg , HT 86.9 cm</a:t>
            </a:r>
            <a:endParaRPr lang="en-US" sz="2800" dirty="0">
              <a:cs typeface="Times New Roman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00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Physical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165" dirty="0">
                <a:cs typeface="Times New Roman"/>
              </a:rPr>
              <a:t>HEENT</a:t>
            </a:r>
            <a:r>
              <a:rPr lang="en-US" sz="2000" spc="-90" dirty="0">
                <a:cs typeface="Times New Roman"/>
              </a:rPr>
              <a:t> </a:t>
            </a:r>
            <a:r>
              <a:rPr lang="en-US" sz="2000" dirty="0">
                <a:cs typeface="Times New Roman"/>
              </a:rPr>
              <a:t>:</a:t>
            </a:r>
          </a:p>
          <a:p>
            <a:pPr marL="457200" marR="5080">
              <a:lnSpc>
                <a:spcPct val="144100"/>
              </a:lnSpc>
              <a:tabLst>
                <a:tab pos="2746375" algn="l"/>
                <a:tab pos="2921000" algn="l"/>
                <a:tab pos="6819900" algn="l"/>
                <a:tab pos="6886575" algn="l"/>
                <a:tab pos="7715250" algn="l"/>
                <a:tab pos="9918700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Large head with </a:t>
            </a:r>
            <a:r>
              <a:rPr lang="en-US" sz="2000" dirty="0">
                <a:solidFill>
                  <a:srgbClr val="FF0000"/>
                </a:solidFill>
              </a:rPr>
              <a:t>a prominent </a:t>
            </a:r>
            <a:r>
              <a:rPr lang="en-US" sz="2000" dirty="0" smtClean="0">
                <a:solidFill>
                  <a:srgbClr val="FF0000"/>
                </a:solidFill>
              </a:rPr>
              <a:t>forehead </a:t>
            </a:r>
            <a:r>
              <a:rPr lang="en-US" sz="2000" dirty="0" smtClean="0">
                <a:solidFill>
                  <a:schemeClr val="tx2"/>
                </a:solidFill>
              </a:rPr>
              <a:t>, no </a:t>
            </a:r>
            <a:r>
              <a:rPr lang="en-US" sz="2000" dirty="0" smtClean="0"/>
              <a:t>macrosomia/</a:t>
            </a:r>
            <a:r>
              <a:rPr lang="en-US" sz="2000" dirty="0" err="1" smtClean="0"/>
              <a:t>microsomia</a:t>
            </a:r>
            <a:r>
              <a:rPr lang="en-US" sz="2000" dirty="0" smtClean="0"/>
              <a:t> , no </a:t>
            </a:r>
            <a:r>
              <a:rPr lang="en-US" sz="2000" dirty="0" err="1" smtClean="0"/>
              <a:t>hypospastic</a:t>
            </a:r>
            <a:r>
              <a:rPr lang="en-US" sz="2000" dirty="0" smtClean="0"/>
              <a:t> </a:t>
            </a:r>
            <a:r>
              <a:rPr lang="en-US" sz="2000" dirty="0"/>
              <a:t>mandible</a:t>
            </a:r>
            <a:r>
              <a:rPr lang="th-TH" sz="2000" dirty="0"/>
              <a:t> </a:t>
            </a:r>
            <a:r>
              <a:rPr lang="en-US" sz="2000" dirty="0"/>
              <a:t>[</a:t>
            </a:r>
            <a:r>
              <a:rPr lang="en-US" sz="2000" dirty="0" err="1"/>
              <a:t>micronatria</a:t>
            </a:r>
            <a:r>
              <a:rPr lang="en-US" sz="2000" dirty="0"/>
              <a:t>]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spc="175" dirty="0">
              <a:solidFill>
                <a:srgbClr val="FF0000"/>
              </a:solidFill>
              <a:cs typeface="Times New Roman"/>
            </a:endParaRPr>
          </a:p>
          <a:p>
            <a:pPr marL="457200" marR="5080">
              <a:lnSpc>
                <a:spcPct val="144100"/>
              </a:lnSpc>
              <a:tabLst>
                <a:tab pos="2746375" algn="l"/>
                <a:tab pos="2921000" algn="l"/>
                <a:tab pos="6819900" algn="l"/>
                <a:tab pos="6886575" algn="l"/>
                <a:tab pos="7715250" algn="l"/>
                <a:tab pos="9918700" algn="l"/>
              </a:tabLst>
            </a:pPr>
            <a:r>
              <a:rPr lang="en-US" sz="2000" spc="175" dirty="0" smtClean="0">
                <a:cs typeface="Times New Roman"/>
              </a:rPr>
              <a:t>Eyes : </a:t>
            </a:r>
            <a:r>
              <a:rPr lang="en-US" sz="2000" dirty="0" smtClean="0">
                <a:solidFill>
                  <a:srgbClr val="FF0000"/>
                </a:solidFill>
              </a:rPr>
              <a:t>wide-set eyes 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spc="225" dirty="0" smtClean="0">
                <a:cs typeface="Times New Roman"/>
              </a:rPr>
              <a:t>not</a:t>
            </a:r>
            <a:r>
              <a:rPr lang="en-US" sz="2000" spc="5" dirty="0" smtClean="0">
                <a:cs typeface="Times New Roman"/>
              </a:rPr>
              <a:t> </a:t>
            </a:r>
            <a:r>
              <a:rPr lang="en-US" sz="2000" spc="275" dirty="0">
                <a:cs typeface="Times New Roman"/>
              </a:rPr>
              <a:t>pale </a:t>
            </a:r>
            <a:r>
              <a:rPr lang="en-US" sz="2000" spc="204" dirty="0">
                <a:cs typeface="Times New Roman"/>
              </a:rPr>
              <a:t>conjunctivae, </a:t>
            </a:r>
            <a:r>
              <a:rPr lang="en-US" sz="2000" spc="240" dirty="0">
                <a:cs typeface="Times New Roman"/>
              </a:rPr>
              <a:t>anicteric</a:t>
            </a:r>
            <a:r>
              <a:rPr lang="en-US" sz="2000" spc="-80" dirty="0">
                <a:cs typeface="Times New Roman"/>
              </a:rPr>
              <a:t> </a:t>
            </a:r>
            <a:r>
              <a:rPr lang="en-US" sz="2000" spc="275" dirty="0" smtClean="0">
                <a:cs typeface="Times New Roman"/>
              </a:rPr>
              <a:t>sclera</a:t>
            </a:r>
          </a:p>
          <a:p>
            <a:pPr marL="457200" marR="5080">
              <a:lnSpc>
                <a:spcPct val="144100"/>
              </a:lnSpc>
              <a:tabLst>
                <a:tab pos="2746375" algn="l"/>
                <a:tab pos="2921000" algn="l"/>
                <a:tab pos="6819900" algn="l"/>
                <a:tab pos="6886575" algn="l"/>
                <a:tab pos="7715250" algn="l"/>
                <a:tab pos="9918700" algn="l"/>
              </a:tabLst>
            </a:pPr>
            <a:r>
              <a:rPr lang="en-US" sz="2000" spc="275" dirty="0" smtClean="0">
                <a:cs typeface="Times New Roman"/>
              </a:rPr>
              <a:t>Ears </a:t>
            </a:r>
            <a:r>
              <a:rPr lang="en-US" sz="2000" spc="275" dirty="0" smtClean="0">
                <a:solidFill>
                  <a:schemeClr val="tx1"/>
                </a:solidFill>
                <a:cs typeface="Times New Roman"/>
              </a:rPr>
              <a:t>:</a:t>
            </a:r>
            <a:r>
              <a:rPr lang="en-US" sz="2000" spc="275" dirty="0" smtClean="0">
                <a:solidFill>
                  <a:srgbClr val="FF0000"/>
                </a:solidFill>
                <a:cs typeface="Times New Roman"/>
              </a:rPr>
              <a:t> low set and rotate back ward</a:t>
            </a:r>
          </a:p>
          <a:p>
            <a:pPr marL="457200" marR="5080">
              <a:lnSpc>
                <a:spcPct val="144100"/>
              </a:lnSpc>
              <a:tabLst>
                <a:tab pos="2746375" algn="l"/>
                <a:tab pos="2921000" algn="l"/>
                <a:tab pos="6819900" algn="l"/>
                <a:tab pos="6886575" algn="l"/>
                <a:tab pos="7715250" algn="l"/>
                <a:tab pos="9918700" algn="l"/>
              </a:tabLst>
            </a:pPr>
            <a:r>
              <a:rPr lang="en-US" sz="2000" spc="165" dirty="0" smtClean="0">
                <a:cs typeface="Times New Roman"/>
              </a:rPr>
              <a:t>Airway : full</a:t>
            </a:r>
            <a:r>
              <a:rPr lang="en-US" sz="2000" dirty="0" smtClean="0">
                <a:cs typeface="Times New Roman"/>
              </a:rPr>
              <a:t> </a:t>
            </a:r>
            <a:r>
              <a:rPr lang="en-US" sz="2000" spc="-5" dirty="0">
                <a:cs typeface="Times New Roman"/>
              </a:rPr>
              <a:t>R</a:t>
            </a:r>
            <a:r>
              <a:rPr lang="en-US" sz="2000" spc="265" dirty="0">
                <a:cs typeface="Times New Roman"/>
              </a:rPr>
              <a:t>O</a:t>
            </a:r>
            <a:r>
              <a:rPr lang="en-US" sz="2000" spc="220" dirty="0">
                <a:cs typeface="Times New Roman"/>
              </a:rPr>
              <a:t>M</a:t>
            </a:r>
            <a:r>
              <a:rPr lang="en-US" sz="2000" spc="-5" dirty="0">
                <a:cs typeface="Times New Roman"/>
              </a:rPr>
              <a:t> </a:t>
            </a:r>
            <a:r>
              <a:rPr lang="en-US" sz="2000" spc="300" dirty="0">
                <a:cs typeface="Times New Roman"/>
              </a:rPr>
              <a:t>o</a:t>
            </a:r>
            <a:r>
              <a:rPr lang="en-US" sz="2000" spc="100" dirty="0">
                <a:cs typeface="Times New Roman"/>
              </a:rPr>
              <a:t>f</a:t>
            </a:r>
            <a:r>
              <a:rPr lang="en-US" sz="2000" dirty="0">
                <a:cs typeface="Times New Roman"/>
              </a:rPr>
              <a:t> </a:t>
            </a:r>
            <a:r>
              <a:rPr lang="en-US" sz="2000" spc="280" dirty="0">
                <a:cs typeface="Times New Roman"/>
              </a:rPr>
              <a:t>ne</a:t>
            </a:r>
            <a:r>
              <a:rPr lang="en-US" sz="2000" spc="245" dirty="0">
                <a:cs typeface="Times New Roman"/>
              </a:rPr>
              <a:t>c</a:t>
            </a:r>
            <a:r>
              <a:rPr lang="en-US" sz="2000" spc="315" dirty="0">
                <a:cs typeface="Times New Roman"/>
              </a:rPr>
              <a:t>k,</a:t>
            </a:r>
            <a:r>
              <a:rPr lang="en-US" sz="2000" dirty="0">
                <a:cs typeface="Times New Roman"/>
              </a:rPr>
              <a:t> </a:t>
            </a:r>
            <a:r>
              <a:rPr lang="en-US" sz="2000" spc="-1105" dirty="0">
                <a:cs typeface="Times New Roman"/>
              </a:rPr>
              <a:t> </a:t>
            </a:r>
            <a:r>
              <a:rPr lang="en-US" sz="2000" spc="215" dirty="0" err="1" smtClean="0">
                <a:cs typeface="Times New Roman"/>
              </a:rPr>
              <a:t>M</a:t>
            </a:r>
            <a:r>
              <a:rPr lang="en-US" sz="2000" spc="300" dirty="0" err="1" smtClean="0">
                <a:cs typeface="Times New Roman"/>
              </a:rPr>
              <a:t>a</a:t>
            </a:r>
            <a:r>
              <a:rPr lang="en-US" sz="2000" spc="165" dirty="0" err="1" smtClean="0">
                <a:cs typeface="Times New Roman"/>
              </a:rPr>
              <a:t>ll</a:t>
            </a:r>
            <a:r>
              <a:rPr lang="en-US" sz="2000" spc="300" dirty="0" err="1" smtClean="0">
                <a:cs typeface="Times New Roman"/>
              </a:rPr>
              <a:t>a</a:t>
            </a:r>
            <a:r>
              <a:rPr lang="en-US" sz="2000" spc="600" dirty="0" err="1" smtClean="0">
                <a:cs typeface="Times New Roman"/>
              </a:rPr>
              <a:t>m</a:t>
            </a:r>
            <a:r>
              <a:rPr lang="en-US" sz="2000" spc="275" dirty="0" err="1" smtClean="0">
                <a:cs typeface="Times New Roman"/>
              </a:rPr>
              <a:t>p</a:t>
            </a:r>
            <a:r>
              <a:rPr lang="en-US" sz="2000" spc="300" dirty="0" err="1" smtClean="0">
                <a:cs typeface="Times New Roman"/>
              </a:rPr>
              <a:t>a</a:t>
            </a:r>
            <a:r>
              <a:rPr lang="en-US" sz="2000" spc="145" dirty="0" err="1" smtClean="0">
                <a:cs typeface="Times New Roman"/>
              </a:rPr>
              <a:t>tt</a:t>
            </a:r>
            <a:r>
              <a:rPr lang="en-US" sz="2000" spc="245" dirty="0" err="1" smtClean="0">
                <a:cs typeface="Times New Roman"/>
              </a:rPr>
              <a:t>i</a:t>
            </a:r>
            <a:r>
              <a:rPr lang="en-US" sz="2000" spc="245" dirty="0" smtClean="0">
                <a:cs typeface="Times New Roman"/>
              </a:rPr>
              <a:t>  </a:t>
            </a:r>
            <a:r>
              <a:rPr lang="en-US" sz="2000" spc="150" dirty="0">
                <a:cs typeface="Times New Roman"/>
              </a:rPr>
              <a:t>can’t</a:t>
            </a:r>
            <a:r>
              <a:rPr lang="en-US" sz="2000" spc="5" dirty="0">
                <a:cs typeface="Times New Roman"/>
              </a:rPr>
              <a:t> </a:t>
            </a:r>
            <a:r>
              <a:rPr lang="en-US" sz="2000" spc="320" dirty="0">
                <a:cs typeface="Times New Roman"/>
              </a:rPr>
              <a:t>be </a:t>
            </a:r>
            <a:r>
              <a:rPr lang="en-US" sz="2000" spc="240" dirty="0" smtClean="0">
                <a:cs typeface="Times New Roman"/>
              </a:rPr>
              <a:t>evaluated, missing teeth , can open mouth</a:t>
            </a:r>
            <a:endParaRPr lang="en-US" sz="2000" dirty="0">
              <a:cs typeface="Times New Roman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Physical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42632"/>
            <a:ext cx="9601196" cy="3318936"/>
          </a:xfrm>
        </p:spPr>
        <p:txBody>
          <a:bodyPr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pc="145" dirty="0">
                <a:cs typeface="Times New Roman"/>
              </a:rPr>
              <a:t>Heart:</a:t>
            </a:r>
            <a:r>
              <a:rPr lang="en-US" spc="-10" dirty="0">
                <a:cs typeface="Times New Roman"/>
              </a:rPr>
              <a:t> </a:t>
            </a:r>
            <a:r>
              <a:rPr lang="en-US" spc="-10" dirty="0" smtClean="0">
                <a:cs typeface="Times New Roman"/>
              </a:rPr>
              <a:t>normal S</a:t>
            </a:r>
            <a:r>
              <a:rPr lang="en-US" spc="-10" baseline="-25000" dirty="0" smtClean="0">
                <a:cs typeface="Times New Roman"/>
              </a:rPr>
              <a:t>1</a:t>
            </a:r>
            <a:r>
              <a:rPr lang="en-US" spc="-10" dirty="0" smtClean="0">
                <a:cs typeface="Times New Roman"/>
              </a:rPr>
              <a:t>S</a:t>
            </a:r>
            <a:r>
              <a:rPr lang="en-US" spc="-10" baseline="-25000" dirty="0" smtClean="0">
                <a:cs typeface="Times New Roman"/>
              </a:rPr>
              <a:t>2</a:t>
            </a:r>
            <a:r>
              <a:rPr lang="en-US" spc="-10" dirty="0" smtClean="0">
                <a:cs typeface="Times New Roman"/>
              </a:rPr>
              <a:t> , </a:t>
            </a:r>
            <a:r>
              <a:rPr lang="en-US" spc="-10" dirty="0" err="1" smtClean="0">
                <a:solidFill>
                  <a:srgbClr val="FF0000"/>
                </a:solidFill>
                <a:cs typeface="Times New Roman"/>
              </a:rPr>
              <a:t>pansystolic</a:t>
            </a:r>
            <a:r>
              <a:rPr lang="en-US" spc="-10" dirty="0" smtClean="0">
                <a:solidFill>
                  <a:srgbClr val="FF0000"/>
                </a:solidFill>
                <a:cs typeface="Times New Roman"/>
              </a:rPr>
              <a:t> ejection murmur at apex </a:t>
            </a:r>
            <a:r>
              <a:rPr lang="en-US" spc="-10" dirty="0" smtClean="0">
                <a:cs typeface="Times New Roman"/>
              </a:rPr>
              <a:t>, regular rate , no heaving  </a:t>
            </a:r>
          </a:p>
          <a:p>
            <a:pPr marL="12700">
              <a:lnSpc>
                <a:spcPct val="100000"/>
              </a:lnSpc>
            </a:pPr>
            <a:r>
              <a:rPr lang="en-US" spc="85" dirty="0" smtClean="0">
                <a:cs typeface="Times New Roman"/>
              </a:rPr>
              <a:t>Lung</a:t>
            </a:r>
            <a:r>
              <a:rPr lang="en-US" spc="90" dirty="0" smtClean="0">
                <a:cs typeface="Times New Roman"/>
              </a:rPr>
              <a:t> </a:t>
            </a:r>
            <a:r>
              <a:rPr lang="en-US" spc="-5" dirty="0">
                <a:cs typeface="Times New Roman"/>
              </a:rPr>
              <a:t>:</a:t>
            </a:r>
            <a:r>
              <a:rPr lang="en-US" spc="-10" dirty="0">
                <a:cs typeface="Times New Roman"/>
              </a:rPr>
              <a:t> </a:t>
            </a:r>
            <a:r>
              <a:rPr lang="en-US" spc="190" dirty="0">
                <a:cs typeface="Times New Roman"/>
              </a:rPr>
              <a:t>equal</a:t>
            </a:r>
            <a:r>
              <a:rPr lang="en-US" spc="-10" dirty="0">
                <a:cs typeface="Times New Roman"/>
              </a:rPr>
              <a:t> </a:t>
            </a:r>
            <a:r>
              <a:rPr lang="en-US" spc="165" dirty="0">
                <a:cs typeface="Times New Roman"/>
              </a:rPr>
              <a:t>breath</a:t>
            </a:r>
            <a:r>
              <a:rPr lang="en-US" spc="-10" dirty="0">
                <a:cs typeface="Times New Roman"/>
              </a:rPr>
              <a:t> </a:t>
            </a:r>
            <a:r>
              <a:rPr lang="en-US" spc="225" dirty="0">
                <a:cs typeface="Times New Roman"/>
              </a:rPr>
              <a:t>sounds</a:t>
            </a:r>
            <a:r>
              <a:rPr lang="en-US" spc="-10" dirty="0">
                <a:cs typeface="Times New Roman"/>
              </a:rPr>
              <a:t> </a:t>
            </a:r>
            <a:r>
              <a:rPr lang="en-US" spc="95" dirty="0" err="1">
                <a:cs typeface="Times New Roman"/>
              </a:rPr>
              <a:t>Rt</a:t>
            </a:r>
            <a:r>
              <a:rPr lang="en-US" spc="-10" dirty="0">
                <a:cs typeface="Times New Roman"/>
              </a:rPr>
              <a:t> </a:t>
            </a:r>
            <a:r>
              <a:rPr lang="en-US" spc="330" dirty="0">
                <a:cs typeface="Times New Roman"/>
              </a:rPr>
              <a:t>=</a:t>
            </a:r>
            <a:r>
              <a:rPr lang="en-US" spc="-10" dirty="0">
                <a:cs typeface="Times New Roman"/>
              </a:rPr>
              <a:t> </a:t>
            </a:r>
            <a:r>
              <a:rPr lang="en-US" spc="-5" dirty="0">
                <a:cs typeface="Times New Roman"/>
              </a:rPr>
              <a:t>Lt</a:t>
            </a:r>
            <a:r>
              <a:rPr lang="en-US" spc="-10" dirty="0">
                <a:cs typeface="Times New Roman"/>
              </a:rPr>
              <a:t> </a:t>
            </a:r>
            <a:r>
              <a:rPr lang="en-US" spc="285" dirty="0">
                <a:cs typeface="Times New Roman"/>
              </a:rPr>
              <a:t>,</a:t>
            </a:r>
            <a:r>
              <a:rPr lang="en-US" spc="-10" dirty="0">
                <a:cs typeface="Times New Roman"/>
              </a:rPr>
              <a:t> </a:t>
            </a:r>
            <a:r>
              <a:rPr lang="en-US" spc="185" dirty="0">
                <a:cs typeface="Times New Roman"/>
              </a:rPr>
              <a:t>no</a:t>
            </a:r>
            <a:r>
              <a:rPr lang="en-US" spc="-10" dirty="0">
                <a:cs typeface="Times New Roman"/>
              </a:rPr>
              <a:t> </a:t>
            </a:r>
            <a:r>
              <a:rPr lang="en-US" spc="170" dirty="0">
                <a:cs typeface="Times New Roman"/>
              </a:rPr>
              <a:t>adventitious  </a:t>
            </a:r>
            <a:r>
              <a:rPr lang="en-US" spc="225" dirty="0" smtClean="0">
                <a:cs typeface="Times New Roman"/>
              </a:rPr>
              <a:t>sounds</a:t>
            </a:r>
            <a:endParaRPr lang="en-US" dirty="0" smtClean="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pc="165" dirty="0" smtClean="0">
                <a:cs typeface="Times New Roman"/>
              </a:rPr>
              <a:t>Abdomen</a:t>
            </a:r>
            <a:r>
              <a:rPr lang="en-US" spc="-10" dirty="0" smtClean="0">
                <a:cs typeface="Times New Roman"/>
              </a:rPr>
              <a:t> </a:t>
            </a:r>
            <a:r>
              <a:rPr lang="en-US" spc="-5" dirty="0">
                <a:cs typeface="Times New Roman"/>
              </a:rPr>
              <a:t>:</a:t>
            </a:r>
            <a:r>
              <a:rPr lang="en-US" spc="-10" dirty="0">
                <a:cs typeface="Times New Roman"/>
              </a:rPr>
              <a:t> </a:t>
            </a:r>
            <a:r>
              <a:rPr lang="en-US" spc="195" dirty="0">
                <a:cs typeface="Times New Roman"/>
              </a:rPr>
              <a:t>soft,</a:t>
            </a:r>
            <a:r>
              <a:rPr lang="en-US" spc="-10" dirty="0">
                <a:cs typeface="Times New Roman"/>
              </a:rPr>
              <a:t> </a:t>
            </a:r>
            <a:r>
              <a:rPr lang="en-US" spc="160" dirty="0">
                <a:cs typeface="Times New Roman"/>
              </a:rPr>
              <a:t>not</a:t>
            </a:r>
            <a:r>
              <a:rPr lang="en-US" spc="-10" dirty="0">
                <a:cs typeface="Times New Roman"/>
              </a:rPr>
              <a:t> </a:t>
            </a:r>
            <a:r>
              <a:rPr lang="en-US" spc="140" dirty="0">
                <a:cs typeface="Times New Roman"/>
              </a:rPr>
              <a:t>tender,</a:t>
            </a:r>
            <a:r>
              <a:rPr lang="en-US" spc="-10" dirty="0">
                <a:cs typeface="Times New Roman"/>
              </a:rPr>
              <a:t> </a:t>
            </a:r>
            <a:r>
              <a:rPr lang="en-US" spc="185" dirty="0">
                <a:cs typeface="Times New Roman"/>
              </a:rPr>
              <a:t>normoactive</a:t>
            </a:r>
            <a:r>
              <a:rPr lang="en-US" spc="-10" dirty="0">
                <a:cs typeface="Times New Roman"/>
              </a:rPr>
              <a:t> </a:t>
            </a:r>
            <a:r>
              <a:rPr lang="en-US" spc="185" dirty="0">
                <a:cs typeface="Times New Roman"/>
              </a:rPr>
              <a:t>bowel</a:t>
            </a:r>
            <a:r>
              <a:rPr lang="en-US" spc="-10" dirty="0">
                <a:cs typeface="Times New Roman"/>
              </a:rPr>
              <a:t> </a:t>
            </a:r>
            <a:r>
              <a:rPr lang="en-US" spc="210" dirty="0">
                <a:cs typeface="Times New Roman"/>
              </a:rPr>
              <a:t>sound  </a:t>
            </a:r>
            <a:endParaRPr lang="en-US" spc="210" dirty="0" smtClean="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pc="145" dirty="0" smtClean="0">
                <a:cs typeface="Times New Roman"/>
              </a:rPr>
              <a:t>Back </a:t>
            </a:r>
            <a:r>
              <a:rPr lang="en-US" spc="-5" dirty="0">
                <a:cs typeface="Times New Roman"/>
              </a:rPr>
              <a:t>: </a:t>
            </a:r>
            <a:r>
              <a:rPr lang="en-US" spc="185" dirty="0">
                <a:cs typeface="Times New Roman"/>
              </a:rPr>
              <a:t>no</a:t>
            </a:r>
            <a:r>
              <a:rPr lang="en-US" spc="-225" dirty="0">
                <a:cs typeface="Times New Roman"/>
              </a:rPr>
              <a:t> </a:t>
            </a:r>
            <a:r>
              <a:rPr lang="en-US" spc="315" dirty="0" smtClean="0">
                <a:cs typeface="Times New Roman"/>
              </a:rPr>
              <a:t>mass</a:t>
            </a:r>
            <a:endParaRPr lang="en-US" dirty="0" smtClean="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pc="165" dirty="0" smtClean="0">
                <a:cs typeface="Times New Roman"/>
              </a:rPr>
              <a:t>Genitalia </a:t>
            </a:r>
            <a:r>
              <a:rPr lang="en-US" spc="-5" dirty="0">
                <a:cs typeface="Times New Roman"/>
              </a:rPr>
              <a:t>: </a:t>
            </a:r>
            <a:r>
              <a:rPr lang="en-US" spc="225" dirty="0">
                <a:cs typeface="Times New Roman"/>
              </a:rPr>
              <a:t>normal male</a:t>
            </a:r>
            <a:r>
              <a:rPr lang="en-US" spc="-455" dirty="0">
                <a:cs typeface="Times New Roman"/>
              </a:rPr>
              <a:t> </a:t>
            </a:r>
            <a:r>
              <a:rPr lang="en-US" spc="-455" dirty="0" smtClean="0">
                <a:cs typeface="Times New Roman"/>
              </a:rPr>
              <a:t> </a:t>
            </a:r>
            <a:r>
              <a:rPr lang="en-US" spc="165" dirty="0" smtClean="0">
                <a:cs typeface="Times New Roman"/>
              </a:rPr>
              <a:t>type</a:t>
            </a:r>
            <a:endParaRPr lang="en-US" dirty="0" smtClean="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pc="180" dirty="0" smtClean="0">
                <a:cs typeface="Times New Roman"/>
              </a:rPr>
              <a:t>Extremities</a:t>
            </a:r>
            <a:r>
              <a:rPr lang="en-US" spc="-10" dirty="0" smtClean="0">
                <a:cs typeface="Times New Roman"/>
              </a:rPr>
              <a:t> </a:t>
            </a:r>
            <a:r>
              <a:rPr lang="en-US" spc="-5" dirty="0">
                <a:cs typeface="Times New Roman"/>
              </a:rPr>
              <a:t>:</a:t>
            </a:r>
            <a:r>
              <a:rPr lang="en-US" spc="-10" dirty="0">
                <a:cs typeface="Times New Roman"/>
              </a:rPr>
              <a:t> </a:t>
            </a:r>
            <a:r>
              <a:rPr lang="en-US" spc="225" dirty="0">
                <a:cs typeface="Times New Roman"/>
              </a:rPr>
              <a:t>normal</a:t>
            </a:r>
            <a:r>
              <a:rPr lang="en-US" spc="-10" dirty="0">
                <a:cs typeface="Times New Roman"/>
              </a:rPr>
              <a:t> </a:t>
            </a:r>
            <a:r>
              <a:rPr lang="en-US" spc="229" dirty="0">
                <a:cs typeface="Times New Roman"/>
              </a:rPr>
              <a:t>movement,</a:t>
            </a:r>
            <a:r>
              <a:rPr lang="en-US" spc="-10" dirty="0">
                <a:cs typeface="Times New Roman"/>
              </a:rPr>
              <a:t> </a:t>
            </a:r>
            <a:r>
              <a:rPr lang="en-US" spc="185" dirty="0">
                <a:cs typeface="Times New Roman"/>
              </a:rPr>
              <a:t>no</a:t>
            </a:r>
            <a:r>
              <a:rPr lang="en-US" spc="-10" dirty="0">
                <a:cs typeface="Times New Roman"/>
              </a:rPr>
              <a:t> </a:t>
            </a:r>
            <a:r>
              <a:rPr lang="en-US" spc="195" dirty="0">
                <a:cs typeface="Times New Roman"/>
              </a:rPr>
              <a:t>deformity </a:t>
            </a:r>
            <a:r>
              <a:rPr lang="en-US" spc="195" dirty="0" smtClean="0">
                <a:cs typeface="Times New Roman"/>
              </a:rPr>
              <a:t>, no pitting edema</a:t>
            </a:r>
          </a:p>
          <a:p>
            <a:pPr marL="12700">
              <a:lnSpc>
                <a:spcPct val="100000"/>
              </a:lnSpc>
            </a:pPr>
            <a:r>
              <a:rPr lang="en-US" spc="165" dirty="0" smtClean="0">
                <a:cs typeface="Times New Roman"/>
              </a:rPr>
              <a:t>Neurological </a:t>
            </a:r>
            <a:r>
              <a:rPr lang="en-US" spc="-5" dirty="0">
                <a:cs typeface="Times New Roman"/>
              </a:rPr>
              <a:t>: </a:t>
            </a:r>
            <a:r>
              <a:rPr lang="en-US" spc="195" dirty="0">
                <a:cs typeface="Times New Roman"/>
              </a:rPr>
              <a:t>grossly</a:t>
            </a:r>
            <a:r>
              <a:rPr lang="en-US" spc="-240" dirty="0">
                <a:cs typeface="Times New Roman"/>
              </a:rPr>
              <a:t> </a:t>
            </a:r>
            <a:r>
              <a:rPr lang="en-US" spc="155" dirty="0">
                <a:cs typeface="Times New Roman"/>
              </a:rPr>
              <a:t>intact</a:t>
            </a:r>
            <a:endParaRPr lang="en-US" dirty="0"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Lab Investigation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cs typeface="Avenir Next Medium"/>
              </a:rPr>
              <a:t>CBC : </a:t>
            </a:r>
            <a:r>
              <a:rPr lang="en-US" sz="2800" dirty="0" err="1">
                <a:cs typeface="Avenir Next Medium"/>
              </a:rPr>
              <a:t>Hb</a:t>
            </a:r>
            <a:r>
              <a:rPr lang="en-US" sz="2800" dirty="0">
                <a:cs typeface="Avenir Next Medium"/>
              </a:rPr>
              <a:t> </a:t>
            </a:r>
            <a:r>
              <a:rPr lang="en-US" sz="2800" dirty="0" smtClean="0">
                <a:cs typeface="Avenir Next Medium"/>
              </a:rPr>
              <a:t>13.2 </a:t>
            </a:r>
            <a:r>
              <a:rPr lang="en-US" sz="2800" dirty="0">
                <a:cs typeface="Avenir Next Medium"/>
              </a:rPr>
              <a:t>g/dl , </a:t>
            </a:r>
            <a:r>
              <a:rPr lang="en-US" sz="2800" dirty="0" err="1">
                <a:cs typeface="Avenir Next Medium"/>
              </a:rPr>
              <a:t>Hct</a:t>
            </a:r>
            <a:r>
              <a:rPr lang="en-US" sz="2800" dirty="0">
                <a:cs typeface="Avenir Next Medium"/>
              </a:rPr>
              <a:t> </a:t>
            </a:r>
            <a:r>
              <a:rPr lang="en-US" sz="2800" dirty="0" smtClean="0">
                <a:cs typeface="Avenir Next Medium"/>
              </a:rPr>
              <a:t>38.4 %, </a:t>
            </a:r>
            <a:r>
              <a:rPr lang="en-US" sz="2800" dirty="0">
                <a:cs typeface="Avenir Next Medium"/>
              </a:rPr>
              <a:t>Platelet </a:t>
            </a:r>
            <a:r>
              <a:rPr lang="en-US" sz="2800" dirty="0" smtClean="0">
                <a:cs typeface="Avenir Next Medium"/>
              </a:rPr>
              <a:t>425000 /mm</a:t>
            </a:r>
            <a:r>
              <a:rPr lang="en-US" sz="2800" baseline="30000" dirty="0" smtClean="0">
                <a:cs typeface="Avenir Next Medium"/>
              </a:rPr>
              <a:t>3</a:t>
            </a:r>
            <a:endParaRPr lang="en-US" sz="2800" dirty="0">
              <a:cs typeface="Avenir Next Medium"/>
            </a:endParaRPr>
          </a:p>
          <a:p>
            <a:r>
              <a:rPr lang="en-US" sz="2800" dirty="0">
                <a:cs typeface="Avenir Next Medium"/>
              </a:rPr>
              <a:t>Electrolytes : Na 137, K 3.8, Cl 100, CO</a:t>
            </a:r>
            <a:r>
              <a:rPr lang="en-US" sz="2800" baseline="-25000" dirty="0">
                <a:cs typeface="Avenir Next Medium"/>
              </a:rPr>
              <a:t>2</a:t>
            </a:r>
            <a:r>
              <a:rPr lang="en-US" sz="2800" dirty="0">
                <a:cs typeface="Avenir Next Medium"/>
              </a:rPr>
              <a:t> 24</a:t>
            </a:r>
          </a:p>
          <a:p>
            <a:r>
              <a:rPr lang="en-US" sz="2800" dirty="0">
                <a:cs typeface="Avenir Next Medium"/>
              </a:rPr>
              <a:t>BUN/Cr </a:t>
            </a:r>
            <a:r>
              <a:rPr lang="en-US" sz="2800" dirty="0" smtClean="0">
                <a:cs typeface="Avenir Next Medium"/>
              </a:rPr>
              <a:t>:14.5/0.27 </a:t>
            </a:r>
            <a:r>
              <a:rPr lang="en-US" sz="2800" dirty="0">
                <a:cs typeface="Avenir Next Medium"/>
              </a:rPr>
              <a:t>mg/</a:t>
            </a:r>
            <a:r>
              <a:rPr lang="en-US" sz="2800" dirty="0" err="1">
                <a:cs typeface="Avenir Next Medium"/>
              </a:rPr>
              <a:t>dL</a:t>
            </a:r>
            <a:endParaRPr lang="en-US" sz="2800" dirty="0">
              <a:cs typeface="Avenir Next Medium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15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smtClean="0"/>
              <a:t>Chest X-ray</a:t>
            </a:r>
            <a:endParaRPr lang="en-US" sz="540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11" y="1097389"/>
            <a:ext cx="5642267" cy="4976840"/>
          </a:xfrm>
        </p:spPr>
      </p:pic>
      <p:cxnSp>
        <p:nvCxnSpPr>
          <p:cNvPr id="4" name="Straight Arrow Connector 3"/>
          <p:cNvCxnSpPr/>
          <p:nvPr/>
        </p:nvCxnSpPr>
        <p:spPr>
          <a:xfrm>
            <a:off x="6561354" y="4343401"/>
            <a:ext cx="2212301" cy="42862"/>
          </a:xfrm>
          <a:prstGeom prst="straightConnector1">
            <a:avLst/>
          </a:prstGeom>
          <a:ln w="34925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5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529" y="489857"/>
            <a:ext cx="11217728" cy="5894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71" y="3104243"/>
            <a:ext cx="3759200" cy="3098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08515" y="1961243"/>
            <a:ext cx="4686300" cy="2286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R2 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P</a:t>
            </a:r>
            <a:r>
              <a:rPr lang="en-US" sz="6000" dirty="0" smtClean="0">
                <a:solidFill>
                  <a:schemeClr val="tx1"/>
                </a:solidFill>
              </a:rPr>
              <a:t>roblem lists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/>
              <a:t>Problem lists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Thai boy Diagnosis dental caries Operation full mouth</a:t>
            </a:r>
          </a:p>
          <a:p>
            <a:r>
              <a:rPr lang="en-US" sz="3200" dirty="0" smtClean="0"/>
              <a:t>U/D </a:t>
            </a:r>
            <a:r>
              <a:rPr lang="en-US" sz="3200" dirty="0"/>
              <a:t>Noonan </a:t>
            </a:r>
            <a:r>
              <a:rPr lang="en-US" sz="3200" dirty="0" smtClean="0"/>
              <a:t>syndrome</a:t>
            </a:r>
            <a:r>
              <a:rPr lang="th-TH" sz="3200" dirty="0" smtClean="0"/>
              <a:t> </a:t>
            </a:r>
            <a:r>
              <a:rPr lang="en-US" sz="3200" dirty="0" smtClean="0"/>
              <a:t>with HOCM s/p </a:t>
            </a:r>
            <a:r>
              <a:rPr lang="en-US" sz="3200" dirty="0" err="1" smtClean="0"/>
              <a:t>myectomy</a:t>
            </a:r>
            <a:r>
              <a:rPr lang="en-US" sz="3200" dirty="0" smtClean="0"/>
              <a:t> , </a:t>
            </a:r>
            <a:r>
              <a:rPr lang="en-US" sz="3200" dirty="0" err="1" smtClean="0"/>
              <a:t>vulvular</a:t>
            </a:r>
            <a:r>
              <a:rPr lang="en-US" sz="3200" dirty="0" smtClean="0"/>
              <a:t> heart disease , </a:t>
            </a:r>
          </a:p>
          <a:p>
            <a:r>
              <a:rPr lang="en-US" sz="3200" dirty="0" smtClean="0"/>
              <a:t>Delay growth development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78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Preoperative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Full mouth operation</a:t>
            </a:r>
            <a:endParaRPr lang="th-TH" sz="4000" dirty="0" smtClean="0"/>
          </a:p>
          <a:p>
            <a:pPr lvl="1"/>
            <a:r>
              <a:rPr lang="en-US" sz="3600" dirty="0" smtClean="0"/>
              <a:t>Operation in mouth &gt;&gt; airway management</a:t>
            </a:r>
          </a:p>
          <a:p>
            <a:pPr lvl="1"/>
            <a:r>
              <a:rPr lang="en-US" sz="3600" dirty="0" smtClean="0"/>
              <a:t>Blood and secretion in full mouth operation</a:t>
            </a:r>
          </a:p>
          <a:p>
            <a:pPr lvl="1"/>
            <a:r>
              <a:rPr lang="en-US" sz="3600" dirty="0" smtClean="0"/>
              <a:t>Minimal bleeding</a:t>
            </a:r>
          </a:p>
          <a:p>
            <a:pPr lvl="1"/>
            <a:endParaRPr lang="en-US" sz="36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0758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Preoperative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Noonan syndrome</a:t>
            </a:r>
          </a:p>
          <a:p>
            <a:pPr lvl="1"/>
            <a:r>
              <a:rPr lang="en-US" sz="2800" dirty="0" smtClean="0"/>
              <a:t>Facial abnormality &gt;&gt; </a:t>
            </a:r>
            <a:r>
              <a:rPr lang="en-US" sz="2800" spc="185" dirty="0" smtClean="0">
                <a:cs typeface="Times New Roman"/>
              </a:rPr>
              <a:t>Evaluated for </a:t>
            </a:r>
            <a:r>
              <a:rPr lang="en-US" sz="2800" spc="150" dirty="0">
                <a:cs typeface="Times New Roman"/>
              </a:rPr>
              <a:t>difficult</a:t>
            </a:r>
            <a:r>
              <a:rPr lang="en-US" sz="2800" spc="-190" dirty="0">
                <a:cs typeface="Times New Roman"/>
              </a:rPr>
              <a:t> </a:t>
            </a:r>
            <a:r>
              <a:rPr lang="en-US" sz="2800" spc="235" dirty="0" smtClean="0">
                <a:cs typeface="Times New Roman"/>
              </a:rPr>
              <a:t>airway </a:t>
            </a:r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71" y="4011083"/>
            <a:ext cx="2291260" cy="2113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97" y="4194326"/>
            <a:ext cx="3149600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43" y="3869038"/>
            <a:ext cx="2821214" cy="25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9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800" b="1" dirty="0"/>
              <a:t>Facial </a:t>
            </a:r>
            <a:r>
              <a:rPr lang="en-US" sz="4800" b="1" dirty="0" smtClean="0"/>
              <a:t>features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2" y="2472612"/>
            <a:ext cx="692234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15" y="2472612"/>
            <a:ext cx="3860248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History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000" dirty="0" smtClean="0"/>
              <a:t>ผู้ป่วยชายไทย อายุ </a:t>
            </a:r>
            <a:r>
              <a:rPr lang="en-US" sz="4000" dirty="0" smtClean="0"/>
              <a:t>3 </a:t>
            </a:r>
            <a:r>
              <a:rPr lang="th-TH" sz="4000" dirty="0" smtClean="0"/>
              <a:t>ขวบ </a:t>
            </a:r>
            <a:r>
              <a:rPr lang="en-US" sz="4000" dirty="0" smtClean="0"/>
              <a:t>11 </a:t>
            </a:r>
            <a:r>
              <a:rPr lang="th-TH" sz="4000" dirty="0" smtClean="0"/>
              <a:t>เดือน</a:t>
            </a:r>
          </a:p>
          <a:p>
            <a:r>
              <a:rPr lang="en-US" sz="4000" dirty="0" smtClean="0"/>
              <a:t>CC : </a:t>
            </a:r>
            <a:r>
              <a:rPr lang="th-TH" sz="4000" dirty="0" smtClean="0"/>
              <a:t>นัดมาถอนฟัน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668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/>
              <a:t>Preoperative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Mouth	</a:t>
            </a:r>
          </a:p>
          <a:p>
            <a:pPr lvl="1"/>
            <a:r>
              <a:rPr lang="en-US" sz="3200" dirty="0"/>
              <a:t>Teeth may be crooked</a:t>
            </a:r>
            <a:endParaRPr lang="en-US" sz="3200" dirty="0" smtClean="0"/>
          </a:p>
          <a:p>
            <a:pPr lvl="1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10" y="1634065"/>
            <a:ext cx="3387272" cy="209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10" y="3875031"/>
            <a:ext cx="3387273" cy="20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/>
              <a:t>Preoperative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Mouth</a:t>
            </a:r>
            <a:endParaRPr lang="th-TH" sz="3600" dirty="0" smtClean="0"/>
          </a:p>
          <a:p>
            <a:pPr lvl="1"/>
            <a:r>
              <a:rPr lang="en-US" sz="3200" dirty="0"/>
              <a:t>R</a:t>
            </a:r>
            <a:r>
              <a:rPr lang="en-US" sz="3200" dirty="0" smtClean="0"/>
              <a:t>oof </a:t>
            </a:r>
            <a:r>
              <a:rPr lang="en-US" sz="3200" dirty="0"/>
              <a:t>of the mouth (palate) may be highly arched</a:t>
            </a:r>
            <a:endParaRPr lang="en-US" sz="3200" dirty="0" smtClean="0"/>
          </a:p>
          <a:p>
            <a:pPr lvl="1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29" y="4098470"/>
            <a:ext cx="3921673" cy="2188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29" y="4098470"/>
            <a:ext cx="3080657" cy="21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/>
              <a:t>Preoperative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Mouth</a:t>
            </a:r>
          </a:p>
          <a:p>
            <a:pPr lvl="1"/>
            <a:r>
              <a:rPr lang="en-US" sz="2800" dirty="0" smtClean="0"/>
              <a:t>Lower </a:t>
            </a:r>
            <a:r>
              <a:rPr lang="en-US" sz="2800" dirty="0"/>
              <a:t>jaw may be small</a:t>
            </a:r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2939144"/>
            <a:ext cx="4114797" cy="2998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42" y="4008968"/>
            <a:ext cx="3149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Heart </a:t>
            </a:r>
            <a:r>
              <a:rPr lang="en-US" sz="4800" b="1" dirty="0"/>
              <a:t>disease</a:t>
            </a:r>
            <a:br>
              <a:rPr lang="en-US" sz="4800" b="1" dirty="0"/>
            </a:b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33" y="2514601"/>
            <a:ext cx="4105167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4601"/>
            <a:ext cx="4105167" cy="3317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58388" y="2514601"/>
            <a:ext cx="542925" cy="344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Preoperative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lvl="1"/>
            <a:r>
              <a:rPr lang="en-US" sz="3600" dirty="0"/>
              <a:t>Heart </a:t>
            </a:r>
            <a:r>
              <a:rPr lang="en-US" sz="3600" dirty="0" smtClean="0"/>
              <a:t>disease</a:t>
            </a:r>
          </a:p>
          <a:p>
            <a:pPr marL="742950" lvl="2"/>
            <a:r>
              <a:rPr lang="en-US" sz="2800" dirty="0" smtClean="0"/>
              <a:t>History + physical examination</a:t>
            </a:r>
            <a:r>
              <a:rPr lang="th-TH" sz="2800" dirty="0" smtClean="0"/>
              <a:t> </a:t>
            </a:r>
            <a:r>
              <a:rPr lang="en-US" sz="2800" dirty="0" smtClean="0"/>
              <a:t>+ investigation</a:t>
            </a:r>
            <a:endParaRPr lang="th-TH" sz="2800" dirty="0" smtClean="0"/>
          </a:p>
          <a:p>
            <a:pPr marL="742950" lvl="2"/>
            <a:r>
              <a:rPr lang="en-US" sz="2800" dirty="0" smtClean="0"/>
              <a:t>Growth development</a:t>
            </a:r>
          </a:p>
          <a:p>
            <a:pPr marL="742950" lvl="2"/>
            <a:r>
              <a:rPr lang="en-US" sz="2800" dirty="0" smtClean="0"/>
              <a:t>Nutritional status</a:t>
            </a:r>
          </a:p>
          <a:p>
            <a:pPr marL="742950" lvl="2"/>
            <a:r>
              <a:rPr lang="en-US" sz="2800" dirty="0" err="1" smtClean="0"/>
              <a:t>Phychological</a:t>
            </a:r>
            <a:r>
              <a:rPr lang="en-US" sz="2800" dirty="0" smtClean="0"/>
              <a:t> factor affect in family + risk of cardiac complication</a:t>
            </a:r>
            <a:endParaRPr lang="th-TH" sz="2800" dirty="0" smtClean="0"/>
          </a:p>
          <a:p>
            <a:pPr marL="742950" lvl="2"/>
            <a:r>
              <a:rPr lang="en-US" sz="2800" dirty="0" smtClean="0"/>
              <a:t>Premedication : avoid anxiety induce tachycardia , reduce sympathetic activity , decrease cardiac workload</a:t>
            </a:r>
            <a:endParaRPr lang="th-TH" sz="2800" dirty="0" smtClean="0"/>
          </a:p>
          <a:p>
            <a:pPr marL="742950" lvl="2"/>
            <a:endParaRPr lang="th-TH" sz="2800" dirty="0" smtClean="0"/>
          </a:p>
          <a:p>
            <a:pPr marL="742950" lvl="2"/>
            <a:endParaRPr lang="en-US" sz="2800" dirty="0" smtClean="0"/>
          </a:p>
          <a:p>
            <a:pPr marL="742950" lvl="2"/>
            <a:endParaRPr lang="en-US" sz="2800" dirty="0"/>
          </a:p>
          <a:p>
            <a:pPr lvl="1"/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8543926" y="2714625"/>
            <a:ext cx="2814637" cy="8143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Update cardiac evaluation </a:t>
            </a:r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Preoperative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1"/>
            <a:r>
              <a:rPr lang="en-US" sz="3200" dirty="0" smtClean="0"/>
              <a:t>Investigation </a:t>
            </a:r>
          </a:p>
          <a:p>
            <a:pPr marL="742950" lvl="2"/>
            <a:r>
              <a:rPr lang="en-US" sz="2400" dirty="0" smtClean="0"/>
              <a:t>Echo </a:t>
            </a:r>
            <a:r>
              <a:rPr lang="en-US" sz="2400" dirty="0"/>
              <a:t>: mild to moderate MR , SAM positive , no AR , </a:t>
            </a:r>
            <a:r>
              <a:rPr lang="en-US" sz="2400" dirty="0" smtClean="0"/>
              <a:t>RVSP </a:t>
            </a:r>
            <a:r>
              <a:rPr lang="en-US" sz="2400" dirty="0"/>
              <a:t>22 mmHg , </a:t>
            </a:r>
            <a:r>
              <a:rPr lang="en-US" sz="2400" dirty="0" err="1"/>
              <a:t>subvalve</a:t>
            </a:r>
            <a:r>
              <a:rPr lang="en-US" sz="2400" dirty="0"/>
              <a:t> AS [PG max 38 , mean 25]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44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/>
              <a:t>HOCM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73792"/>
            <a:ext cx="4550557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2" y="982132"/>
            <a:ext cx="4969775" cy="49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/>
              <a:t>HOCM</a:t>
            </a:r>
            <a:endParaRPr lang="en-US" sz="54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03500"/>
            <a:ext cx="6096000" cy="3225800"/>
          </a:xfrm>
        </p:spPr>
      </p:pic>
    </p:spTree>
    <p:extLst>
      <p:ext uri="{BB962C8B-B14F-4D97-AF65-F5344CB8AC3E}">
        <p14:creationId xmlns:p14="http://schemas.microsoft.com/office/powerpoint/2010/main" val="1214846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/>
              <a:t>HOCM with SAM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82" y="2508477"/>
            <a:ext cx="4937179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1159329"/>
            <a:ext cx="4382762" cy="479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/>
              <a:t>HOCM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Risk of LVOT obstruction </a:t>
            </a:r>
          </a:p>
          <a:p>
            <a:pPr lvl="1"/>
            <a:r>
              <a:rPr lang="en-US" sz="2800" dirty="0" smtClean="0"/>
              <a:t>Decrease preload &gt;&gt;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62" y="2556932"/>
            <a:ext cx="4081463" cy="35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H</a:t>
            </a:r>
            <a:r>
              <a:rPr lang="en-US" sz="6000" dirty="0" smtClean="0"/>
              <a:t>istory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1 </a:t>
            </a:r>
            <a:r>
              <a:rPr lang="en-US" sz="3200" dirty="0" err="1" smtClean="0"/>
              <a:t>mo</a:t>
            </a:r>
            <a:r>
              <a:rPr lang="en-US" sz="3200" dirty="0" smtClean="0"/>
              <a:t> PTA </a:t>
            </a:r>
            <a:r>
              <a:rPr lang="th-TH" sz="3200" dirty="0" smtClean="0"/>
              <a:t>ฟันผุทั้งปาก ปวดฟัน กินข้าวได้น้อย ไม่มีไข้  ไม่เหนื่อย วิ่งเล่นได้ปกติ พัฒนาการล่าช้า</a:t>
            </a:r>
          </a:p>
          <a:p>
            <a:r>
              <a:rPr lang="th-TH" sz="3200" dirty="0" smtClean="0"/>
              <a:t>คลอด </a:t>
            </a:r>
            <a:r>
              <a:rPr lang="en-US" sz="3200" dirty="0" smtClean="0"/>
              <a:t>term BW 3.46 kg</a:t>
            </a:r>
          </a:p>
          <a:p>
            <a:r>
              <a:rPr lang="th-TH" sz="3200" dirty="0" smtClean="0"/>
              <a:t>แรกคลอดตรวจพบความผิดปกติ ของใบหน้า </a:t>
            </a:r>
            <a:r>
              <a:rPr lang="en-US" sz="3200" dirty="0" smtClean="0"/>
              <a:t>, </a:t>
            </a:r>
            <a:r>
              <a:rPr lang="th-TH" sz="3200" dirty="0" smtClean="0"/>
              <a:t>ฟังหัวใจได้ยินเสียง </a:t>
            </a:r>
            <a:r>
              <a:rPr lang="en-US" sz="3200" dirty="0" smtClean="0"/>
              <a:t>murmur</a:t>
            </a:r>
          </a:p>
          <a:p>
            <a:r>
              <a:rPr lang="en-US" sz="3200" dirty="0" smtClean="0"/>
              <a:t>Work up </a:t>
            </a:r>
            <a:r>
              <a:rPr lang="th-TH" sz="3200" dirty="0" smtClean="0"/>
              <a:t>พบ </a:t>
            </a:r>
            <a:r>
              <a:rPr lang="en-US" sz="3200" dirty="0" smtClean="0"/>
              <a:t>abnormal genetic , Diagnosis : Noonan syndrome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15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/>
              <a:t>HOCM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Risk of LVOT obstruction </a:t>
            </a:r>
          </a:p>
          <a:p>
            <a:pPr lvl="1"/>
            <a:r>
              <a:rPr lang="en-US" sz="2800" dirty="0"/>
              <a:t>Decrease </a:t>
            </a:r>
            <a:r>
              <a:rPr lang="en-US" sz="2800" dirty="0" smtClean="0"/>
              <a:t>preload</a:t>
            </a:r>
          </a:p>
          <a:p>
            <a:pPr lvl="1"/>
            <a:r>
              <a:rPr lang="en-US" sz="2800" dirty="0" smtClean="0"/>
              <a:t>Increase contractility &gt;&gt;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2773362"/>
            <a:ext cx="4699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5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/>
              <a:t>HOCM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Risk of LVOT obstruction </a:t>
            </a:r>
          </a:p>
          <a:p>
            <a:pPr lvl="1"/>
            <a:r>
              <a:rPr lang="en-US" sz="2800" dirty="0"/>
              <a:t>Decrease preload</a:t>
            </a:r>
          </a:p>
          <a:p>
            <a:pPr lvl="1"/>
            <a:r>
              <a:rPr lang="en-US" sz="2800" dirty="0"/>
              <a:t>Increase </a:t>
            </a:r>
            <a:r>
              <a:rPr lang="en-US" sz="2800" dirty="0" smtClean="0"/>
              <a:t>contractility</a:t>
            </a:r>
          </a:p>
          <a:p>
            <a:pPr lvl="1"/>
            <a:r>
              <a:rPr lang="en-US" sz="2800" dirty="0" smtClean="0"/>
              <a:t>Decrease afterload &gt;&gt;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87" y="2556932"/>
            <a:ext cx="5121670" cy="35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3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/>
              <a:t>HOCM treatment </a:t>
            </a:r>
            <a:endParaRPr lang="en-US" sz="5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19245"/>
              </p:ext>
            </p:extLst>
          </p:nvPr>
        </p:nvGraphicFramePr>
        <p:xfrm>
          <a:off x="1295400" y="2557463"/>
          <a:ext cx="9601200" cy="3814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159919" y="4429125"/>
            <a:ext cx="5872162" cy="19431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Continuous </a:t>
            </a:r>
            <a:r>
              <a:rPr lang="en-US" sz="4400" b="1" dirty="0" smtClean="0"/>
              <a:t>BB </a:t>
            </a:r>
            <a:r>
              <a:rPr lang="en-US" sz="4400" b="1" smtClean="0"/>
              <a:t>until surgery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165636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smtClean="0"/>
              <a:t>Preparation </a:t>
            </a:r>
            <a:endParaRPr lang="en-US" sz="6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NPO</a:t>
            </a:r>
          </a:p>
          <a:p>
            <a:r>
              <a:rPr lang="en-US" dirty="0" smtClean="0"/>
              <a:t>Inform consent</a:t>
            </a:r>
          </a:p>
          <a:p>
            <a:r>
              <a:rPr lang="en-US" dirty="0" smtClean="0"/>
              <a:t>Premedication</a:t>
            </a:r>
          </a:p>
          <a:p>
            <a:r>
              <a:rPr lang="en-US" dirty="0" smtClean="0"/>
              <a:t>Continuous IV fluid</a:t>
            </a:r>
          </a:p>
          <a:p>
            <a:r>
              <a:rPr lang="en-US" spc="185" dirty="0">
                <a:cs typeface="Times New Roman"/>
              </a:rPr>
              <a:t>Anticipated </a:t>
            </a:r>
            <a:r>
              <a:rPr lang="en-US" spc="150" dirty="0">
                <a:cs typeface="Times New Roman"/>
              </a:rPr>
              <a:t>difficult</a:t>
            </a:r>
            <a:r>
              <a:rPr lang="en-US" spc="-190" dirty="0">
                <a:cs typeface="Times New Roman"/>
              </a:rPr>
              <a:t> </a:t>
            </a:r>
            <a:r>
              <a:rPr lang="en-US" spc="-190" dirty="0" smtClean="0">
                <a:cs typeface="Times New Roman"/>
              </a:rPr>
              <a:t> </a:t>
            </a:r>
            <a:r>
              <a:rPr lang="en-US" spc="235" dirty="0" smtClean="0">
                <a:cs typeface="Times New Roman"/>
              </a:rPr>
              <a:t>airway</a:t>
            </a:r>
            <a:endParaRPr lang="th-TH" spc="235" dirty="0" smtClean="0">
              <a:cs typeface="Times New Roman"/>
            </a:endParaRPr>
          </a:p>
          <a:p>
            <a:r>
              <a:rPr lang="en-US" spc="235" dirty="0" smtClean="0">
                <a:cs typeface="Times New Roman"/>
              </a:rPr>
              <a:t>No G/M</a:t>
            </a:r>
          </a:p>
          <a:p>
            <a:r>
              <a:rPr lang="en-US" spc="235" dirty="0" smtClean="0">
                <a:cs typeface="Times New Roman"/>
              </a:rPr>
              <a:t>Postoperative at ward </a:t>
            </a:r>
            <a:r>
              <a:rPr lang="th-TH" spc="235" dirty="0" smtClean="0">
                <a:cs typeface="Times New Roman"/>
              </a:rPr>
              <a:t>กุมาร </a:t>
            </a:r>
            <a:r>
              <a:rPr lang="en-US" spc="235" dirty="0" smtClean="0">
                <a:cs typeface="Times New Roman"/>
              </a:rPr>
              <a:t>4</a:t>
            </a:r>
          </a:p>
          <a:p>
            <a:r>
              <a:rPr lang="en-US" spc="235" dirty="0" smtClean="0">
                <a:cs typeface="Times New Roman"/>
              </a:rPr>
              <a:t>Force air warmer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smtClean="0"/>
              <a:t>Preoperative fasting</a:t>
            </a:r>
            <a:endParaRPr lang="en-US" sz="66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57" y="2443842"/>
            <a:ext cx="7199086" cy="3683253"/>
          </a:xfrm>
        </p:spPr>
      </p:pic>
    </p:spTree>
    <p:extLst>
      <p:ext uri="{BB962C8B-B14F-4D97-AF65-F5344CB8AC3E}">
        <p14:creationId xmlns:p14="http://schemas.microsoft.com/office/powerpoint/2010/main" val="16673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pc="185" dirty="0">
                <a:cs typeface="Times New Roman"/>
              </a:rPr>
              <a:t>Anticipated </a:t>
            </a:r>
            <a:r>
              <a:rPr lang="en-US" sz="5400" spc="150" dirty="0">
                <a:cs typeface="Times New Roman"/>
              </a:rPr>
              <a:t>difficult</a:t>
            </a:r>
            <a:r>
              <a:rPr lang="en-US" sz="5400" spc="-190" dirty="0">
                <a:cs typeface="Times New Roman"/>
              </a:rPr>
              <a:t>  </a:t>
            </a:r>
            <a:r>
              <a:rPr lang="en-US" sz="5400" spc="235" dirty="0" smtClean="0">
                <a:cs typeface="Times New Roman"/>
              </a:rPr>
              <a:t>airway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08" y="2497646"/>
            <a:ext cx="3995964" cy="18609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08" y="4200698"/>
            <a:ext cx="3995964" cy="2152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72" y="2497646"/>
            <a:ext cx="3666671" cy="384704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1113" y="3678599"/>
            <a:ext cx="2694214" cy="121087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Ventilation equipment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pc="185" dirty="0">
                <a:cs typeface="Times New Roman"/>
              </a:rPr>
              <a:t>Anticipated </a:t>
            </a:r>
            <a:r>
              <a:rPr lang="en-US" sz="5400" spc="150" dirty="0">
                <a:cs typeface="Times New Roman"/>
              </a:rPr>
              <a:t>difficult</a:t>
            </a:r>
            <a:r>
              <a:rPr lang="en-US" sz="5400" spc="-190" dirty="0">
                <a:cs typeface="Times New Roman"/>
              </a:rPr>
              <a:t>  </a:t>
            </a:r>
            <a:r>
              <a:rPr lang="en-US" sz="5400" spc="235" dirty="0">
                <a:cs typeface="Times New Roman"/>
              </a:rPr>
              <a:t>airway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2537279"/>
            <a:ext cx="3327400" cy="1358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40" y="2617107"/>
            <a:ext cx="2129973" cy="1322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8" y="4199165"/>
            <a:ext cx="5416155" cy="138520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28700" y="3554186"/>
            <a:ext cx="2873829" cy="12899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Intubation equipment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7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pc="185" dirty="0">
                <a:cs typeface="Times New Roman"/>
              </a:rPr>
              <a:t>Anticipated </a:t>
            </a:r>
            <a:r>
              <a:rPr lang="en-US" sz="5400" spc="150" dirty="0">
                <a:cs typeface="Times New Roman"/>
              </a:rPr>
              <a:t>difficult</a:t>
            </a:r>
            <a:r>
              <a:rPr lang="en-US" sz="5400" spc="-190" dirty="0">
                <a:cs typeface="Times New Roman"/>
              </a:rPr>
              <a:t>  </a:t>
            </a:r>
            <a:r>
              <a:rPr lang="en-US" sz="5400" spc="235" dirty="0">
                <a:cs typeface="Times New Roman"/>
              </a:rPr>
              <a:t>airway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64" y="2114480"/>
            <a:ext cx="2703186" cy="2687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07" y="4630057"/>
            <a:ext cx="5854700" cy="15367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21089" y="2902856"/>
            <a:ext cx="3770893" cy="1110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Oral RAE</a:t>
            </a:r>
            <a:endParaRPr lang="en-US" sz="54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6914" y="5715000"/>
            <a:ext cx="3494315" cy="4517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Ring, Adair and </a:t>
            </a:r>
            <a:r>
              <a:rPr lang="en-US" sz="2800" dirty="0" err="1">
                <a:solidFill>
                  <a:schemeClr val="tx1"/>
                </a:solidFill>
              </a:rPr>
              <a:t>Elwyn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Intraoperative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Monitoring : Standard , Invasive monitoring</a:t>
            </a:r>
          </a:p>
          <a:p>
            <a:pPr lvl="1"/>
            <a:r>
              <a:rPr lang="en-US" sz="2800" dirty="0" smtClean="0"/>
              <a:t>Standard : NIBP , oxygen saturation , EKG , ETCO</a:t>
            </a:r>
            <a:r>
              <a:rPr lang="en-US" sz="2800" baseline="-25000" dirty="0" smtClean="0"/>
              <a:t>2</a:t>
            </a:r>
          </a:p>
          <a:p>
            <a:pPr lvl="1"/>
            <a:r>
              <a:rPr lang="en-US" sz="2800" dirty="0" smtClean="0"/>
              <a:t>Invasive : None</a:t>
            </a:r>
          </a:p>
          <a:p>
            <a:r>
              <a:rPr lang="en-US" sz="3200" dirty="0" smtClean="0"/>
              <a:t>Position : supine</a:t>
            </a:r>
          </a:p>
          <a:p>
            <a:r>
              <a:rPr lang="en-US" sz="3200" dirty="0" smtClean="0"/>
              <a:t>Choice of anesthesia : GA with oral RAE with control ventilation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71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Intraoperative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Invasive Monitoring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82" y="3116033"/>
            <a:ext cx="5959833" cy="3030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81" y="3116033"/>
            <a:ext cx="5921734" cy="3095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81" y="3174541"/>
            <a:ext cx="5921734" cy="29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dirty="0"/>
              <a:t>Noonan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Noonan syndrome is an autosomal dominant genetic disorder caused by abnormalities (mutations) in several different </a:t>
            </a:r>
            <a:r>
              <a:rPr lang="en-US" sz="2800" dirty="0" smtClean="0"/>
              <a:t>genes</a:t>
            </a:r>
          </a:p>
          <a:p>
            <a:pPr lvl="1"/>
            <a:r>
              <a:rPr lang="en-US" sz="2400" i="1" dirty="0"/>
              <a:t>PTPN11, KRAS, SOS1 </a:t>
            </a:r>
            <a:r>
              <a:rPr lang="en-US" sz="2400" i="1" dirty="0" smtClean="0"/>
              <a:t>RIT1 </a:t>
            </a:r>
            <a:r>
              <a:rPr lang="en-US" sz="2400" dirty="0" smtClean="0"/>
              <a:t>and</a:t>
            </a:r>
            <a:r>
              <a:rPr lang="en-US" sz="2400" dirty="0"/>
              <a:t> </a:t>
            </a:r>
            <a:r>
              <a:rPr lang="en-US" sz="2400" i="1" dirty="0" smtClean="0"/>
              <a:t>RAF1</a:t>
            </a:r>
          </a:p>
          <a:p>
            <a:r>
              <a:rPr lang="en-US" sz="2800" dirty="0" smtClean="0"/>
              <a:t>Affect </a:t>
            </a:r>
            <a:r>
              <a:rPr lang="en-US" sz="2800" dirty="0"/>
              <a:t>approximately one in 1,000 to one in 2,500 </a:t>
            </a:r>
            <a:r>
              <a:rPr lang="en-US" sz="2800" dirty="0" smtClean="0"/>
              <a:t>people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62" y="1102812"/>
            <a:ext cx="4599304" cy="47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857" y="489857"/>
            <a:ext cx="11185072" cy="5894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64" y="3437164"/>
            <a:ext cx="3683000" cy="2946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29857" y="1681843"/>
            <a:ext cx="4196443" cy="25799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R3 </a:t>
            </a:r>
          </a:p>
          <a:p>
            <a:pPr algn="ctr"/>
            <a:r>
              <a:rPr lang="en-US" sz="4800" dirty="0" smtClean="0"/>
              <a:t>Anesthetic consideration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586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Anesthetic </a:t>
            </a:r>
            <a:r>
              <a:rPr lang="en-US" sz="5400" smtClean="0"/>
              <a:t>consideration</a:t>
            </a:r>
            <a:endParaRPr lang="en-US" sz="540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233774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54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485774"/>
            <a:ext cx="10401299" cy="582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542925"/>
            <a:ext cx="10329862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1" y="514350"/>
            <a:ext cx="1034415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528637"/>
            <a:ext cx="10344150" cy="57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/>
              <a:t>Intraoperative 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61" y="832757"/>
            <a:ext cx="5548198" cy="507818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1" y="4069442"/>
            <a:ext cx="45720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Intraoperative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/>
              <a:t>Goal </a:t>
            </a:r>
          </a:p>
          <a:p>
            <a:pPr lvl="1"/>
            <a:r>
              <a:rPr lang="en-US" sz="3200" dirty="0" smtClean="0"/>
              <a:t>Preload </a:t>
            </a:r>
            <a:r>
              <a:rPr lang="en-US" sz="3200" dirty="0"/>
              <a:t>: increased </a:t>
            </a:r>
            <a:br>
              <a:rPr lang="en-US" sz="3200" dirty="0"/>
            </a:br>
            <a:r>
              <a:rPr lang="en-US" sz="3200" dirty="0"/>
              <a:t>Afterload : increased </a:t>
            </a:r>
            <a:br>
              <a:rPr lang="en-US" sz="3200" dirty="0"/>
            </a:br>
            <a:r>
              <a:rPr lang="en-US" sz="3200" dirty="0"/>
              <a:t>Contractility : myocardial depression </a:t>
            </a:r>
            <a:endParaRPr lang="en-US" sz="3200" dirty="0" smtClean="0"/>
          </a:p>
          <a:p>
            <a:pPr lvl="1"/>
            <a:r>
              <a:rPr lang="en-US" sz="3200" dirty="0" smtClean="0"/>
              <a:t>Avoid </a:t>
            </a:r>
            <a:r>
              <a:rPr lang="en-US" sz="3200" dirty="0"/>
              <a:t>: tachycardia ,inotropes ,vasodilators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6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Intraoperative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Maintain intravascular volume while avoiding direct or reflex increases in contractility or heart rate </a:t>
            </a:r>
          </a:p>
          <a:p>
            <a:pPr lvl="1"/>
            <a:r>
              <a:rPr lang="en-US" sz="2400" dirty="0"/>
              <a:t>Achieved with deep level of GA and associated </a:t>
            </a:r>
            <a:r>
              <a:rPr lang="en-US" sz="2400" dirty="0" smtClean="0"/>
              <a:t>direct </a:t>
            </a:r>
            <a:r>
              <a:rPr lang="en-US" sz="2400" dirty="0"/>
              <a:t>myocardial </a:t>
            </a:r>
            <a:r>
              <a:rPr lang="en-US" sz="2400" dirty="0" smtClean="0"/>
              <a:t>depression</a:t>
            </a:r>
          </a:p>
          <a:p>
            <a:r>
              <a:rPr lang="en-US" sz="2800" dirty="0"/>
              <a:t>Agents use </a:t>
            </a:r>
          </a:p>
          <a:p>
            <a:pPr lvl="1"/>
            <a:r>
              <a:rPr lang="en-US" sz="2400" dirty="0"/>
              <a:t>Aim : minimizing decreases in systemic vascular resistance , prevent tachycardia or sympathetic surges </a:t>
            </a:r>
          </a:p>
          <a:p>
            <a:r>
              <a:rPr lang="en-US" sz="2800" dirty="0" smtClean="0"/>
              <a:t> 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739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Intraoperative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285998"/>
            <a:ext cx="10006011" cy="3943351"/>
          </a:xfrm>
        </p:spPr>
        <p:txBody>
          <a:bodyPr>
            <a:noAutofit/>
          </a:bodyPr>
          <a:lstStyle/>
          <a:p>
            <a:r>
              <a:rPr lang="en-US" sz="2800" dirty="0" smtClean="0"/>
              <a:t>Appropriate anesthetic agent is the key</a:t>
            </a:r>
          </a:p>
          <a:p>
            <a:pPr lvl="1"/>
            <a:r>
              <a:rPr lang="en-US" sz="2400" dirty="0" smtClean="0"/>
              <a:t>IV induction </a:t>
            </a:r>
          </a:p>
          <a:p>
            <a:pPr lvl="1"/>
            <a:r>
              <a:rPr lang="en-US" sz="2400" dirty="0" smtClean="0"/>
              <a:t>Muscle relaxant : avoid </a:t>
            </a:r>
            <a:r>
              <a:rPr lang="en-US" sz="2400" dirty="0" err="1" smtClean="0"/>
              <a:t>vagolytic</a:t>
            </a:r>
            <a:r>
              <a:rPr lang="en-US" sz="2400" dirty="0" smtClean="0"/>
              <a:t> effect and histamine release </a:t>
            </a:r>
          </a:p>
          <a:p>
            <a:pPr lvl="1"/>
            <a:r>
              <a:rPr lang="en-US" sz="2400" dirty="0" smtClean="0"/>
              <a:t>Blunt hemodynamic</a:t>
            </a:r>
          </a:p>
          <a:p>
            <a:pPr lvl="1"/>
            <a:r>
              <a:rPr lang="en-US" sz="2400" dirty="0" smtClean="0"/>
              <a:t>Opioid : avoid histamine release</a:t>
            </a:r>
          </a:p>
          <a:p>
            <a:pPr lvl="1"/>
            <a:r>
              <a:rPr lang="en-US" sz="2400" dirty="0" smtClean="0"/>
              <a:t>Inhalation : commonly use , dose dependent myocardial depression is ideal </a:t>
            </a:r>
          </a:p>
          <a:p>
            <a:pPr lvl="1"/>
            <a:r>
              <a:rPr lang="en-US" sz="2400" dirty="0" smtClean="0"/>
              <a:t>Reverse agent : avoid tachycardia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05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Noonan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Characteristics may be related to the specific gene containing the </a:t>
            </a:r>
            <a:r>
              <a:rPr lang="en-US" dirty="0" smtClean="0"/>
              <a:t>mutation</a:t>
            </a:r>
          </a:p>
          <a:p>
            <a:pPr lvl="1"/>
            <a:r>
              <a:rPr lang="en-US" sz="1800" dirty="0"/>
              <a:t>Facial features</a:t>
            </a:r>
          </a:p>
          <a:p>
            <a:pPr lvl="1"/>
            <a:r>
              <a:rPr lang="en-US" sz="1800" dirty="0"/>
              <a:t>Heart disease</a:t>
            </a:r>
          </a:p>
          <a:p>
            <a:pPr lvl="1"/>
            <a:r>
              <a:rPr lang="en-US" sz="1800" dirty="0" smtClean="0"/>
              <a:t>Growth issues</a:t>
            </a:r>
          </a:p>
          <a:p>
            <a:pPr lvl="1"/>
            <a:r>
              <a:rPr lang="en-US" sz="1800" dirty="0"/>
              <a:t>Musculoskeletal issues</a:t>
            </a:r>
          </a:p>
          <a:p>
            <a:pPr lvl="1"/>
            <a:r>
              <a:rPr lang="en-US" sz="1800" dirty="0"/>
              <a:t>Learning disabilities</a:t>
            </a:r>
          </a:p>
          <a:p>
            <a:pPr lvl="1"/>
            <a:r>
              <a:rPr lang="en-US" sz="1800" dirty="0"/>
              <a:t>Eye conditions</a:t>
            </a:r>
          </a:p>
          <a:p>
            <a:pPr lvl="1"/>
            <a:r>
              <a:rPr lang="en-US" sz="1800" dirty="0"/>
              <a:t>Genital and kidney conditions</a:t>
            </a:r>
          </a:p>
          <a:p>
            <a:pPr lvl="1"/>
            <a:r>
              <a:rPr lang="en-US" sz="1800" dirty="0"/>
              <a:t>Skin conditions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2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Intraoperative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10034587" cy="33189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Contraindication</a:t>
            </a:r>
            <a:r>
              <a:rPr lang="en-US" sz="3200" dirty="0" smtClean="0"/>
              <a:t> </a:t>
            </a:r>
          </a:p>
          <a:p>
            <a:pPr lvl="1"/>
            <a:r>
              <a:rPr lang="en-US" sz="2800" dirty="0"/>
              <a:t>Inotropes , B-adrenergic agonists, Calcium are </a:t>
            </a:r>
            <a:r>
              <a:rPr lang="en-US" sz="2800" dirty="0" smtClean="0"/>
              <a:t>all </a:t>
            </a:r>
            <a:r>
              <a:rPr lang="en-US" sz="2800" dirty="0"/>
              <a:t>contraindicated </a:t>
            </a:r>
          </a:p>
          <a:p>
            <a:pPr lvl="1"/>
            <a:r>
              <a:rPr lang="en-US" sz="2800" dirty="0"/>
              <a:t>Worsen the systolic obstruction and </a:t>
            </a:r>
            <a:r>
              <a:rPr lang="en-US" sz="2800" dirty="0" err="1" smtClean="0"/>
              <a:t>perpetuatethe</a:t>
            </a:r>
            <a:r>
              <a:rPr lang="en-US" sz="2800" dirty="0" smtClean="0"/>
              <a:t> </a:t>
            </a:r>
            <a:r>
              <a:rPr lang="en-US" sz="2800" dirty="0"/>
              <a:t>hypotension 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41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Intraoperative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Ventilator setting </a:t>
            </a:r>
          </a:p>
          <a:p>
            <a:pPr lvl="1"/>
            <a:r>
              <a:rPr lang="en-US" sz="3200" dirty="0"/>
              <a:t>Aim : minimizing any reduction in </a:t>
            </a:r>
            <a:r>
              <a:rPr lang="en-US" sz="3200" dirty="0" smtClean="0"/>
              <a:t>venous </a:t>
            </a:r>
            <a:r>
              <a:rPr lang="en-US" sz="3200" dirty="0"/>
              <a:t>return </a:t>
            </a:r>
          </a:p>
          <a:p>
            <a:pPr lvl="1"/>
            <a:r>
              <a:rPr lang="en-US" sz="3200" dirty="0"/>
              <a:t>Small tidal volumes ,rapid </a:t>
            </a:r>
            <a:r>
              <a:rPr lang="en-US" sz="3200" dirty="0" err="1"/>
              <a:t>ventilatory</a:t>
            </a:r>
            <a:r>
              <a:rPr lang="en-US" sz="3200" dirty="0"/>
              <a:t> </a:t>
            </a:r>
            <a:r>
              <a:rPr lang="en-US" sz="3200" dirty="0" smtClean="0"/>
              <a:t>frequencies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7" y="0"/>
            <a:ext cx="826672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398" y="0"/>
            <a:ext cx="4100513" cy="1100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500938" y="885825"/>
            <a:ext cx="4071937" cy="4814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In OR at 9.15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Standard monitoring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>
                <a:solidFill>
                  <a:schemeClr val="tx2"/>
                </a:solidFill>
              </a:rPr>
              <a:t>Preoxygenation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Premedication : fentanyl 10 mcg , </a:t>
            </a:r>
            <a:r>
              <a:rPr lang="en-US" sz="2000" dirty="0" err="1" smtClean="0">
                <a:solidFill>
                  <a:schemeClr val="tx2"/>
                </a:solidFill>
              </a:rPr>
              <a:t>domicum</a:t>
            </a:r>
            <a:r>
              <a:rPr lang="en-US" sz="2000" dirty="0" smtClean="0">
                <a:solidFill>
                  <a:schemeClr val="tx2"/>
                </a:solidFill>
              </a:rPr>
              <a:t> 1 mg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Induction : thiopental 70 mg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Intubation : cis-</a:t>
            </a:r>
            <a:r>
              <a:rPr lang="en-US" sz="2000" dirty="0" err="1" smtClean="0">
                <a:solidFill>
                  <a:schemeClr val="tx2"/>
                </a:solidFill>
              </a:rPr>
              <a:t>atracurium</a:t>
            </a:r>
            <a:r>
              <a:rPr lang="en-US" sz="2000" dirty="0" smtClean="0">
                <a:solidFill>
                  <a:schemeClr val="tx2"/>
                </a:solidFill>
              </a:rPr>
              <a:t> 2 mg with oral RAE no. 4.5 with cuff depth 14 cm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Pack gauze prevent secretion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Intake fluid 250 ml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Operation time 3 </a:t>
            </a:r>
            <a:r>
              <a:rPr lang="en-US" sz="2000" dirty="0" err="1" smtClean="0">
                <a:solidFill>
                  <a:schemeClr val="tx2"/>
                </a:solidFill>
              </a:rPr>
              <a:t>hr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EBL : minimal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Intraoperative problems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Intraoperative hypotension &gt;&gt; aggressive treatment</a:t>
            </a:r>
          </a:p>
          <a:p>
            <a:pPr lvl="1"/>
            <a:r>
              <a:rPr lang="en-US" sz="2800" dirty="0" smtClean="0"/>
              <a:t>Fluid resuscitation </a:t>
            </a:r>
          </a:p>
          <a:p>
            <a:pPr lvl="1"/>
            <a:r>
              <a:rPr lang="en-US" sz="2800" dirty="0" smtClean="0"/>
              <a:t>Vasopressor :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choice </a:t>
            </a:r>
            <a:r>
              <a:rPr lang="en-US" sz="2800" dirty="0"/>
              <a:t>: </a:t>
            </a:r>
            <a:r>
              <a:rPr lang="en-US" sz="2800" dirty="0" smtClean="0"/>
              <a:t>phenylephrine , 2</a:t>
            </a:r>
            <a:r>
              <a:rPr lang="en-US" sz="2800" baseline="30000" dirty="0" smtClean="0"/>
              <a:t>nd </a:t>
            </a:r>
            <a:r>
              <a:rPr lang="en-US" sz="2800" dirty="0" smtClean="0"/>
              <a:t>noradrenaline</a:t>
            </a:r>
          </a:p>
          <a:p>
            <a:pPr lvl="1"/>
            <a:r>
              <a:rPr lang="en-US" sz="2800" dirty="0" smtClean="0"/>
              <a:t>Avoid inotropic drugs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68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Intraoperative </a:t>
            </a:r>
            <a:r>
              <a:rPr lang="en-US" sz="5400" dirty="0"/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776787" cy="3318936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Intraoperative tachycardia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Light anesthesia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Hypovolemia/Anemia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Vasodilatation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Hypercarbia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Hyperthermia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Hypoxia</a:t>
            </a:r>
            <a:endParaRPr lang="en-US" sz="6600" dirty="0" smtClean="0"/>
          </a:p>
          <a:p>
            <a:pPr lvl="1"/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6858000" y="2556932"/>
            <a:ext cx="3328988" cy="82920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Hypotension ???</a:t>
            </a:r>
            <a:endParaRPr lang="en-US" sz="3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72400" y="3386138"/>
            <a:ext cx="3124198" cy="842962"/>
          </a:xfrm>
          <a:prstGeom prst="roundRect">
            <a:avLst/>
          </a:prstGeom>
          <a:solidFill>
            <a:srgbClr val="A1D9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C</a:t>
            </a:r>
            <a:r>
              <a:rPr lang="en-US" sz="3200" dirty="0" smtClean="0">
                <a:solidFill>
                  <a:schemeClr val="tx2"/>
                </a:solidFill>
              </a:rPr>
              <a:t>ardioversion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72400" y="4229100"/>
            <a:ext cx="3124198" cy="842962"/>
          </a:xfrm>
          <a:prstGeom prst="roundRect">
            <a:avLst/>
          </a:prstGeom>
          <a:solidFill>
            <a:srgbClr val="A1D9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IV beta blocker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38" y="3483714"/>
            <a:ext cx="642938" cy="647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38" y="4338204"/>
            <a:ext cx="642938" cy="6247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29538" y="5815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6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/>
              <a:t>Intraoperative 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Emergence</a:t>
            </a:r>
          </a:p>
          <a:p>
            <a:pPr lvl="1"/>
            <a:r>
              <a:rPr lang="en-US" sz="2800" dirty="0" smtClean="0"/>
              <a:t>Awake </a:t>
            </a:r>
            <a:r>
              <a:rPr lang="en-US" sz="2800" dirty="0" err="1" smtClean="0"/>
              <a:t>extubation</a:t>
            </a:r>
            <a:r>
              <a:rPr lang="en-US" sz="2800" dirty="0" smtClean="0"/>
              <a:t> : avoid tachycardia </a:t>
            </a:r>
          </a:p>
          <a:p>
            <a:pPr lvl="1"/>
            <a:r>
              <a:rPr lang="en-US" sz="2800" dirty="0" smtClean="0"/>
              <a:t>Neostigmine 0.5 mg + </a:t>
            </a:r>
            <a:r>
              <a:rPr lang="en-US" sz="2800" dirty="0" err="1" smtClean="0"/>
              <a:t>glycopyrolate</a:t>
            </a:r>
            <a:r>
              <a:rPr lang="en-US" sz="2800" dirty="0" smtClean="0"/>
              <a:t> 0.1 mg</a:t>
            </a:r>
          </a:p>
          <a:p>
            <a:r>
              <a:rPr lang="en-US" sz="3200" dirty="0" smtClean="0"/>
              <a:t>Transfer with oxygen and recovery position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51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</a:t>
            </a:r>
            <a:r>
              <a:rPr lang="en-US" sz="5400" dirty="0" smtClean="0"/>
              <a:t>ostoperative Consideration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Adequate intravascular volume</a:t>
            </a:r>
          </a:p>
          <a:p>
            <a:r>
              <a:rPr lang="en-US" sz="3200" dirty="0" smtClean="0"/>
              <a:t>Avoid tachycardia : adequate pain control , no hypoxia , no hypo/hyperglycemia , no hypercarbia , no anemia</a:t>
            </a:r>
            <a:r>
              <a:rPr lang="th-TH" sz="3200" dirty="0" smtClean="0"/>
              <a:t> </a:t>
            </a:r>
            <a:r>
              <a:rPr lang="en-US" sz="3200" dirty="0" smtClean="0"/>
              <a:t>, keep </a:t>
            </a:r>
            <a:r>
              <a:rPr lang="en-US" sz="3200" dirty="0" err="1" smtClean="0"/>
              <a:t>normothermia</a:t>
            </a:r>
            <a:r>
              <a:rPr lang="en-US" sz="3200" dirty="0" smtClean="0"/>
              <a:t> , shivering</a:t>
            </a:r>
          </a:p>
          <a:p>
            <a:r>
              <a:rPr lang="en-US" sz="3200" dirty="0" smtClean="0"/>
              <a:t>Post operative bleeding and aspiration pneumonia </a:t>
            </a:r>
          </a:p>
          <a:p>
            <a:r>
              <a:rPr lang="en-US" sz="3200" dirty="0" smtClean="0"/>
              <a:t>Postoperative nausea vomiting</a:t>
            </a:r>
          </a:p>
          <a:p>
            <a:r>
              <a:rPr lang="en-US" sz="3200" dirty="0" smtClean="0"/>
              <a:t>Postoperative </a:t>
            </a:r>
            <a:r>
              <a:rPr lang="en-US" sz="3200" dirty="0" err="1" smtClean="0"/>
              <a:t>hyperexia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9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Postoperative day1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948862" cy="3318936"/>
          </a:xfrm>
        </p:spPr>
        <p:txBody>
          <a:bodyPr>
            <a:noAutofit/>
          </a:bodyPr>
          <a:lstStyle/>
          <a:p>
            <a:r>
              <a:rPr lang="en-US" sz="2800" dirty="0" smtClean="0"/>
              <a:t>S : </a:t>
            </a:r>
            <a:r>
              <a:rPr lang="th-TH" sz="2800" dirty="0" smtClean="0"/>
              <a:t>ผู้ป่วยตื่นดี ไม่มีคลื่นไส้อาเจียน งอแง ปวดบริเวณแผล ไม่มีไข้ ไม่มีเหนื่อย ไม่มีเจ็บแน่นหน้าอก </a:t>
            </a:r>
            <a:endParaRPr lang="en-US" sz="2800" dirty="0" smtClean="0"/>
          </a:p>
          <a:p>
            <a:r>
              <a:rPr lang="en-US" sz="2800" dirty="0" smtClean="0"/>
              <a:t>O : v/s BT 36.8 , BP 100/65 , PR 102 bpm , RR 25 </a:t>
            </a:r>
          </a:p>
          <a:p>
            <a:pPr marL="469900" lvl="1"/>
            <a:r>
              <a:rPr lang="en-US" sz="2400" spc="145" dirty="0">
                <a:cs typeface="Times New Roman"/>
              </a:rPr>
              <a:t>Heart: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-10" dirty="0" smtClean="0">
                <a:cs typeface="Times New Roman"/>
              </a:rPr>
              <a:t>pulse full and regular , normal </a:t>
            </a:r>
            <a:r>
              <a:rPr lang="en-US" sz="2400" spc="-10" dirty="0">
                <a:cs typeface="Times New Roman"/>
              </a:rPr>
              <a:t>S</a:t>
            </a:r>
            <a:r>
              <a:rPr lang="en-US" sz="2400" spc="-10" baseline="-25000" dirty="0">
                <a:cs typeface="Times New Roman"/>
              </a:rPr>
              <a:t>1</a:t>
            </a:r>
            <a:r>
              <a:rPr lang="en-US" sz="2400" spc="-10" dirty="0">
                <a:cs typeface="Times New Roman"/>
              </a:rPr>
              <a:t>S</a:t>
            </a:r>
            <a:r>
              <a:rPr lang="en-US" sz="2400" spc="-10" baseline="-25000" dirty="0">
                <a:cs typeface="Times New Roman"/>
              </a:rPr>
              <a:t>2</a:t>
            </a:r>
            <a:r>
              <a:rPr lang="en-US" sz="2400" spc="-10" dirty="0">
                <a:cs typeface="Times New Roman"/>
              </a:rPr>
              <a:t> , </a:t>
            </a:r>
            <a:r>
              <a:rPr lang="en-US" sz="2400" spc="-10" dirty="0" err="1">
                <a:solidFill>
                  <a:schemeClr val="tx2"/>
                </a:solidFill>
                <a:cs typeface="Times New Roman"/>
              </a:rPr>
              <a:t>pansystolic</a:t>
            </a:r>
            <a:r>
              <a:rPr lang="en-US" sz="2400" spc="-10" dirty="0">
                <a:solidFill>
                  <a:schemeClr val="tx2"/>
                </a:solidFill>
                <a:cs typeface="Times New Roman"/>
              </a:rPr>
              <a:t> ejection murmur at </a:t>
            </a:r>
            <a:r>
              <a:rPr lang="en-US" sz="2400" spc="-10" dirty="0" smtClean="0">
                <a:solidFill>
                  <a:schemeClr val="tx2"/>
                </a:solidFill>
                <a:cs typeface="Times New Roman"/>
              </a:rPr>
              <a:t>apex</a:t>
            </a:r>
            <a:endParaRPr lang="en-US" sz="2400" spc="-10" dirty="0">
              <a:cs typeface="Times New Roman"/>
            </a:endParaRPr>
          </a:p>
          <a:p>
            <a:pPr marL="469900" lvl="1"/>
            <a:r>
              <a:rPr lang="en-US" sz="2400" spc="85" dirty="0">
                <a:cs typeface="Times New Roman"/>
              </a:rPr>
              <a:t>Lung</a:t>
            </a:r>
            <a:r>
              <a:rPr lang="en-US" sz="2400" spc="90" dirty="0">
                <a:cs typeface="Times New Roman"/>
              </a:rPr>
              <a:t> </a:t>
            </a:r>
            <a:r>
              <a:rPr lang="en-US" sz="2400" spc="-5" dirty="0">
                <a:cs typeface="Times New Roman"/>
              </a:rPr>
              <a:t>: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-10" dirty="0" smtClean="0">
                <a:cs typeface="Times New Roman"/>
              </a:rPr>
              <a:t>clear , </a:t>
            </a:r>
            <a:r>
              <a:rPr lang="en-US" sz="2400" spc="190" dirty="0" smtClean="0">
                <a:cs typeface="Times New Roman"/>
              </a:rPr>
              <a:t>equal</a:t>
            </a:r>
            <a:r>
              <a:rPr lang="en-US" sz="2400" spc="-10" dirty="0" smtClean="0">
                <a:cs typeface="Times New Roman"/>
              </a:rPr>
              <a:t> </a:t>
            </a:r>
            <a:r>
              <a:rPr lang="en-US" sz="2400" spc="165" dirty="0">
                <a:cs typeface="Times New Roman"/>
              </a:rPr>
              <a:t>breath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225" dirty="0">
                <a:cs typeface="Times New Roman"/>
              </a:rPr>
              <a:t>sounds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95" dirty="0" err="1">
                <a:cs typeface="Times New Roman"/>
              </a:rPr>
              <a:t>Rt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330" dirty="0">
                <a:cs typeface="Times New Roman"/>
              </a:rPr>
              <a:t>=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-5" dirty="0">
                <a:cs typeface="Times New Roman"/>
              </a:rPr>
              <a:t>Lt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285" dirty="0">
                <a:cs typeface="Times New Roman"/>
              </a:rPr>
              <a:t>,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185" dirty="0">
                <a:cs typeface="Times New Roman"/>
              </a:rPr>
              <a:t>no</a:t>
            </a:r>
            <a:r>
              <a:rPr lang="en-US" sz="2400" spc="-10" dirty="0">
                <a:cs typeface="Times New Roman"/>
              </a:rPr>
              <a:t> </a:t>
            </a:r>
            <a:r>
              <a:rPr lang="en-US" sz="2400" spc="170" dirty="0">
                <a:cs typeface="Times New Roman"/>
              </a:rPr>
              <a:t>adventitious  </a:t>
            </a:r>
            <a:r>
              <a:rPr lang="en-US" sz="2400" spc="225" dirty="0" smtClean="0">
                <a:cs typeface="Times New Roman"/>
              </a:rPr>
              <a:t>sounds</a:t>
            </a:r>
          </a:p>
          <a:p>
            <a:pPr marL="469900" lvl="1"/>
            <a:r>
              <a:rPr lang="en-US" sz="2400" spc="225" dirty="0" smtClean="0">
                <a:cs typeface="Times New Roman"/>
              </a:rPr>
              <a:t>Airway : no stridor , no signs of airway obstruction , no active bleeding</a:t>
            </a:r>
            <a:endParaRPr lang="en-US" sz="2400" dirty="0">
              <a:cs typeface="Times New Roman"/>
            </a:endParaRP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85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Postoperative day1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948862" cy="3318936"/>
          </a:xfrm>
        </p:spPr>
        <p:txBody>
          <a:bodyPr>
            <a:noAutofit/>
          </a:bodyPr>
          <a:lstStyle/>
          <a:p>
            <a:r>
              <a:rPr lang="en-US" sz="2800" dirty="0" smtClean="0"/>
              <a:t>A : dental caries s/p full mouth operation</a:t>
            </a:r>
          </a:p>
          <a:p>
            <a:r>
              <a:rPr lang="en-US" sz="2800" dirty="0" smtClean="0"/>
              <a:t>P : paracetamol 3 ml oral prn q 4 </a:t>
            </a:r>
            <a:r>
              <a:rPr lang="en-US" sz="2800" dirty="0" err="1" smtClean="0"/>
              <a:t>hr</a:t>
            </a:r>
            <a:r>
              <a:rPr lang="th-TH" sz="2800" dirty="0" smtClean="0"/>
              <a:t> </a:t>
            </a:r>
            <a:r>
              <a:rPr lang="en-US" sz="2800" dirty="0" smtClean="0"/>
              <a:t> , </a:t>
            </a:r>
            <a:r>
              <a:rPr lang="en-US" sz="2800" dirty="0" err="1" smtClean="0"/>
              <a:t>amoxy</a:t>
            </a:r>
            <a:r>
              <a:rPr lang="en-US" sz="2800" dirty="0" smtClean="0"/>
              <a:t> 3 ml oral </a:t>
            </a:r>
            <a:r>
              <a:rPr lang="en-US" sz="2800" dirty="0" err="1" smtClean="0"/>
              <a:t>tid</a:t>
            </a:r>
            <a:r>
              <a:rPr lang="en-US" sz="2800" dirty="0" smtClean="0"/>
              <a:t> PC</a:t>
            </a:r>
          </a:p>
          <a:p>
            <a:pPr lvl="1"/>
            <a:r>
              <a:rPr lang="en-US" sz="2800" dirty="0" smtClean="0"/>
              <a:t>Observe bleeding </a:t>
            </a:r>
          </a:p>
          <a:p>
            <a:pPr lvl="1"/>
            <a:r>
              <a:rPr lang="en-US" sz="2800" dirty="0" smtClean="0"/>
              <a:t>Observe aspiration and nausea </a:t>
            </a:r>
            <a:r>
              <a:rPr lang="en-US" sz="2800" dirty="0" err="1" smtClean="0"/>
              <a:t>vomitting</a:t>
            </a:r>
            <a:endParaRPr lang="en-US" sz="2800" dirty="0" smtClean="0"/>
          </a:p>
          <a:p>
            <a:pPr lvl="1"/>
            <a:r>
              <a:rPr lang="en-US" sz="2800" dirty="0" smtClean="0"/>
              <a:t>Plan D/C tomorrow</a:t>
            </a:r>
            <a:endParaRPr lang="en-US" sz="2800" dirty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535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spc="20" dirty="0" smtClean="0"/>
              <a:t>Past History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HOCM s/p </a:t>
            </a:r>
            <a:r>
              <a:rPr lang="en-US" sz="2800" dirty="0" err="1" smtClean="0"/>
              <a:t>myectomy</a:t>
            </a:r>
            <a:r>
              <a:rPr lang="en-US" sz="2800" dirty="0" smtClean="0"/>
              <a:t> [5/11/2559]</a:t>
            </a:r>
          </a:p>
          <a:p>
            <a:r>
              <a:rPr lang="en-US" sz="2800" dirty="0" smtClean="0"/>
              <a:t>Current medication </a:t>
            </a:r>
          </a:p>
          <a:p>
            <a:pPr lvl="1"/>
            <a:r>
              <a:rPr lang="en-US" sz="2400" dirty="0" smtClean="0"/>
              <a:t>Propranolol [10] ½ x 2 oral PC</a:t>
            </a:r>
            <a:endParaRPr lang="en-US" sz="2400" dirty="0"/>
          </a:p>
          <a:p>
            <a:r>
              <a:rPr lang="en-US" sz="2800" dirty="0" smtClean="0"/>
              <a:t>F/U </a:t>
            </a:r>
            <a:r>
              <a:rPr lang="en-US" sz="2800" dirty="0" err="1" smtClean="0"/>
              <a:t>opd</a:t>
            </a:r>
            <a:r>
              <a:rPr lang="en-US" sz="2800" dirty="0" smtClean="0"/>
              <a:t> cardio [18/7/60]</a:t>
            </a:r>
          </a:p>
          <a:p>
            <a:pPr lvl="1"/>
            <a:r>
              <a:rPr lang="en-US" sz="2400" dirty="0" smtClean="0"/>
              <a:t>Echo : mild to moderate MR , SAM positive , no AR , RVSP 22 mmHg , </a:t>
            </a:r>
            <a:r>
              <a:rPr lang="en-US" sz="2400" dirty="0" err="1" smtClean="0"/>
              <a:t>subvalve</a:t>
            </a:r>
            <a:r>
              <a:rPr lang="en-US" sz="2400" dirty="0" smtClean="0"/>
              <a:t> AS [PG max 38 , mean 25]</a:t>
            </a:r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88" y="1055634"/>
            <a:ext cx="2575311" cy="33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346200"/>
            <a:ext cx="81407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spc="20" dirty="0"/>
              <a:t>Past History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3200" dirty="0" smtClean="0"/>
              <a:t>ไม่มีประวัติแพ้ยา</a:t>
            </a:r>
          </a:p>
          <a:p>
            <a:r>
              <a:rPr lang="th-TH" sz="3200" dirty="0" smtClean="0"/>
              <a:t>แพ้ปลาเค็ม กินแล้วหน้าแดงๆ</a:t>
            </a:r>
          </a:p>
          <a:p>
            <a:r>
              <a:rPr lang="th-TH" sz="3200" dirty="0" smtClean="0"/>
              <a:t>รับวัคซีนครบตามกำหนด</a:t>
            </a:r>
          </a:p>
          <a:p>
            <a:r>
              <a:rPr lang="th-TH" sz="3200" dirty="0" smtClean="0"/>
              <a:t>พัฒนาการช้าทั้งด้านสติปัญญาและร่างกาย</a:t>
            </a:r>
          </a:p>
          <a:p>
            <a:r>
              <a:rPr lang="th-TH" sz="3200" dirty="0" smtClean="0"/>
              <a:t>เค</a:t>
            </a:r>
            <a:r>
              <a:rPr lang="th-TH" sz="3200" dirty="0"/>
              <a:t>ย</a:t>
            </a:r>
            <a:r>
              <a:rPr lang="th-TH" sz="3200" dirty="0" smtClean="0"/>
              <a:t>รับการผ่าตัด </a:t>
            </a:r>
            <a:r>
              <a:rPr lang="en-US" sz="3200" dirty="0" err="1" smtClean="0"/>
              <a:t>myectomy</a:t>
            </a:r>
            <a:r>
              <a:rPr lang="en-US" sz="3200" dirty="0" smtClean="0"/>
              <a:t> under GA </a:t>
            </a:r>
            <a:r>
              <a:rPr lang="en-US" sz="3200" dirty="0"/>
              <a:t>[5/11/2559]</a:t>
            </a:r>
          </a:p>
          <a:p>
            <a:endParaRPr lang="th-TH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39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5775" y="485775"/>
            <a:ext cx="11215688" cy="5900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63" y="3162300"/>
            <a:ext cx="3530600" cy="28067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764881" y="2600325"/>
            <a:ext cx="2657475" cy="1671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smtClean="0"/>
              <a:t>R1 </a:t>
            </a:r>
            <a:endParaRPr lang="en-US" sz="13800"/>
          </a:p>
        </p:txBody>
      </p:sp>
    </p:spTree>
    <p:extLst>
      <p:ext uri="{BB962C8B-B14F-4D97-AF65-F5344CB8AC3E}">
        <p14:creationId xmlns:p14="http://schemas.microsoft.com/office/powerpoint/2010/main" val="4711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pc="20"/>
              <a:t>Past History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3600" dirty="0" smtClean="0"/>
              <a:t>ไม่มีประวัติ </a:t>
            </a:r>
            <a:r>
              <a:rPr lang="en-US" sz="3600" dirty="0" smtClean="0"/>
              <a:t>URI </a:t>
            </a:r>
            <a:r>
              <a:rPr lang="th-TH" sz="3600" dirty="0" smtClean="0"/>
              <a:t>ใน </a:t>
            </a:r>
            <a:r>
              <a:rPr lang="en-US" sz="3600" dirty="0" smtClean="0"/>
              <a:t>2 </a:t>
            </a:r>
            <a:r>
              <a:rPr lang="th-TH" sz="3600" dirty="0" smtClean="0"/>
              <a:t>สัปดาห์ที่ผ่านมา</a:t>
            </a:r>
          </a:p>
          <a:p>
            <a:r>
              <a:rPr lang="th-TH" sz="3600" dirty="0" smtClean="0"/>
              <a:t>ผ่าตัดครั้งก่อนไม่ได้มีประวัติใส่ท่อช่วยหายใจลำบาก</a:t>
            </a:r>
          </a:p>
          <a:p>
            <a:r>
              <a:rPr lang="th-TH" sz="3600" dirty="0" smtClean="0"/>
              <a:t>ไม่มีประวัติ </a:t>
            </a:r>
            <a:r>
              <a:rPr lang="en-US" sz="3600" dirty="0" smtClean="0"/>
              <a:t>CHF , syncope , dyspnea</a:t>
            </a:r>
          </a:p>
          <a:p>
            <a:r>
              <a:rPr lang="th-TH" sz="3600" dirty="0" smtClean="0"/>
              <a:t>ไม่มีประวัติสำลัก</a:t>
            </a:r>
            <a:endParaRPr lang="en-US" sz="3600" dirty="0" smtClean="0"/>
          </a:p>
          <a:p>
            <a:r>
              <a:rPr lang="th-TH" sz="3600" dirty="0" smtClean="0"/>
              <a:t>ไม่มีประวัติ </a:t>
            </a:r>
            <a:r>
              <a:rPr lang="en-US" sz="3600" dirty="0" smtClean="0"/>
              <a:t>sudden death </a:t>
            </a:r>
            <a:r>
              <a:rPr lang="th-TH" sz="3600" dirty="0" smtClean="0"/>
              <a:t>ในครอบครัว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13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6711</TotalTime>
  <Words>1227</Words>
  <Application>Microsoft Macintosh PowerPoint</Application>
  <PresentationFormat>Widescreen</PresentationFormat>
  <Paragraphs>277</Paragraphs>
  <Slides>61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Angsana New</vt:lpstr>
      <vt:lpstr>Avenir Next Medium</vt:lpstr>
      <vt:lpstr>Calibri</vt:lpstr>
      <vt:lpstr>Cordia New</vt:lpstr>
      <vt:lpstr>Garamond</vt:lpstr>
      <vt:lpstr>Tahoma</vt:lpstr>
      <vt:lpstr>Times New Roman</vt:lpstr>
      <vt:lpstr>Arial</vt:lpstr>
      <vt:lpstr>Organic</vt:lpstr>
      <vt:lpstr>Interesting case</vt:lpstr>
      <vt:lpstr>History</vt:lpstr>
      <vt:lpstr>History</vt:lpstr>
      <vt:lpstr>Noonan syndrome</vt:lpstr>
      <vt:lpstr>Noonan syndrome</vt:lpstr>
      <vt:lpstr>Past History</vt:lpstr>
      <vt:lpstr>Past History</vt:lpstr>
      <vt:lpstr>PowerPoint Presentation</vt:lpstr>
      <vt:lpstr>Past History</vt:lpstr>
      <vt:lpstr>Physical Examination</vt:lpstr>
      <vt:lpstr>Physical Examination</vt:lpstr>
      <vt:lpstr>Physical Examination</vt:lpstr>
      <vt:lpstr>Lab Investigation</vt:lpstr>
      <vt:lpstr>Chest X-ray</vt:lpstr>
      <vt:lpstr>PowerPoint Presentation</vt:lpstr>
      <vt:lpstr>Problem lists</vt:lpstr>
      <vt:lpstr>Preoperative </vt:lpstr>
      <vt:lpstr>Preoperative</vt:lpstr>
      <vt:lpstr>Facial features</vt:lpstr>
      <vt:lpstr>Preoperative</vt:lpstr>
      <vt:lpstr>Preoperative</vt:lpstr>
      <vt:lpstr>Preoperative</vt:lpstr>
      <vt:lpstr> Heart disease </vt:lpstr>
      <vt:lpstr>Preoperative</vt:lpstr>
      <vt:lpstr>Preoperative</vt:lpstr>
      <vt:lpstr>HOCM</vt:lpstr>
      <vt:lpstr>HOCM</vt:lpstr>
      <vt:lpstr>HOCM with SAM</vt:lpstr>
      <vt:lpstr>HOCM</vt:lpstr>
      <vt:lpstr>HOCM</vt:lpstr>
      <vt:lpstr>HOCM</vt:lpstr>
      <vt:lpstr>HOCM treatment </vt:lpstr>
      <vt:lpstr>Preparation </vt:lpstr>
      <vt:lpstr>Preoperative fasting</vt:lpstr>
      <vt:lpstr>Anticipated difficult  airway</vt:lpstr>
      <vt:lpstr>Anticipated difficult  airway</vt:lpstr>
      <vt:lpstr>Anticipated difficult  airway</vt:lpstr>
      <vt:lpstr>Intraoperative </vt:lpstr>
      <vt:lpstr>Intraoperative </vt:lpstr>
      <vt:lpstr>PowerPoint Presentation</vt:lpstr>
      <vt:lpstr>Anesthetic consideration</vt:lpstr>
      <vt:lpstr>PowerPoint Presentation</vt:lpstr>
      <vt:lpstr>PowerPoint Presentation</vt:lpstr>
      <vt:lpstr>PowerPoint Presentation</vt:lpstr>
      <vt:lpstr>PowerPoint Presentation</vt:lpstr>
      <vt:lpstr>Intraoperative </vt:lpstr>
      <vt:lpstr>Intraoperative</vt:lpstr>
      <vt:lpstr>Intraoperative</vt:lpstr>
      <vt:lpstr>Intraoperative</vt:lpstr>
      <vt:lpstr>Intraoperative</vt:lpstr>
      <vt:lpstr>Intraoperative</vt:lpstr>
      <vt:lpstr>PowerPoint Presentation</vt:lpstr>
      <vt:lpstr>Intraoperative problems</vt:lpstr>
      <vt:lpstr>Intraoperative problems</vt:lpstr>
      <vt:lpstr>Intraoperative </vt:lpstr>
      <vt:lpstr>Postoperative Consideration </vt:lpstr>
      <vt:lpstr>Postoperative day1 </vt:lpstr>
      <vt:lpstr>Postoperative day1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Interesting case</dc:title>
  <dc:creator>Microsoft Office User</dc:creator>
  <cp:lastModifiedBy>Microsoft Office User</cp:lastModifiedBy>
  <cp:revision>137</cp:revision>
  <dcterms:created xsi:type="dcterms:W3CDTF">2017-07-28T03:28:38Z</dcterms:created>
  <dcterms:modified xsi:type="dcterms:W3CDTF">2017-08-08T13:34:26Z</dcterms:modified>
</cp:coreProperties>
</file>